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3"/>
  </p:notesMasterIdLst>
  <p:sldIdLst>
    <p:sldId id="256" r:id="rId2"/>
    <p:sldId id="309" r:id="rId3"/>
    <p:sldId id="312" r:id="rId4"/>
    <p:sldId id="359" r:id="rId5"/>
    <p:sldId id="360" r:id="rId6"/>
    <p:sldId id="325" r:id="rId7"/>
    <p:sldId id="361" r:id="rId8"/>
    <p:sldId id="362" r:id="rId9"/>
    <p:sldId id="364" r:id="rId10"/>
    <p:sldId id="363" r:id="rId11"/>
    <p:sldId id="365" r:id="rId12"/>
    <p:sldId id="371" r:id="rId13"/>
    <p:sldId id="367" r:id="rId14"/>
    <p:sldId id="372" r:id="rId15"/>
    <p:sldId id="373" r:id="rId16"/>
    <p:sldId id="374" r:id="rId17"/>
    <p:sldId id="375" r:id="rId18"/>
    <p:sldId id="376" r:id="rId19"/>
    <p:sldId id="377" r:id="rId20"/>
    <p:sldId id="378" r:id="rId21"/>
    <p:sldId id="332" r:id="rId22"/>
    <p:sldId id="336" r:id="rId23"/>
    <p:sldId id="311" r:id="rId24"/>
    <p:sldId id="338" r:id="rId25"/>
    <p:sldId id="339" r:id="rId26"/>
    <p:sldId id="340" r:id="rId27"/>
    <p:sldId id="341" r:id="rId28"/>
    <p:sldId id="342" r:id="rId29"/>
    <p:sldId id="343" r:id="rId30"/>
    <p:sldId id="344" r:id="rId31"/>
    <p:sldId id="345" r:id="rId32"/>
    <p:sldId id="346" r:id="rId33"/>
    <p:sldId id="347" r:id="rId34"/>
    <p:sldId id="348" r:id="rId35"/>
    <p:sldId id="350" r:id="rId36"/>
    <p:sldId id="351" r:id="rId37"/>
    <p:sldId id="352" r:id="rId38"/>
    <p:sldId id="353" r:id="rId39"/>
    <p:sldId id="354" r:id="rId40"/>
    <p:sldId id="355" r:id="rId41"/>
    <p:sldId id="356" r:id="rId42"/>
  </p:sldIdLst>
  <p:sldSz cx="9144000" cy="5143500" type="screen16x9"/>
  <p:notesSz cx="6858000" cy="9144000"/>
  <p:embeddedFontLst>
    <p:embeddedFont>
      <p:font typeface="Alata" panose="02020500000000000000" charset="0"/>
      <p:regular r:id="rId44"/>
    </p:embeddedFont>
    <p:embeddedFont>
      <p:font typeface="Bebas Neue" panose="020B0606020202050201" pitchFamily="34" charset="0"/>
      <p:regular r:id="rId45"/>
    </p:embeddedFont>
    <p:embeddedFont>
      <p:font typeface="Calibri" panose="020F0502020204030204" pitchFamily="34" charset="0"/>
      <p:regular r:id="rId46"/>
      <p:bold r:id="rId47"/>
      <p:italic r:id="rId48"/>
      <p:boldItalic r:id="rId49"/>
    </p:embeddedFont>
    <p:embeddedFont>
      <p:font typeface="Inter Tight" panose="02020500000000000000" charset="0"/>
      <p:regular r:id="rId50"/>
      <p:bold r:id="rId51"/>
      <p:italic r:id="rId52"/>
      <p:boldItalic r:id="rId53"/>
    </p:embeddedFont>
    <p:embeddedFont>
      <p:font typeface="微軟正黑體" panose="020B0604030504040204" pitchFamily="34" charset="-12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75BB"/>
    <a:srgbClr val="C6E0B4"/>
    <a:srgbClr val="5F86B5"/>
    <a:srgbClr val="BDD9C0"/>
    <a:srgbClr val="FFD9D9"/>
    <a:srgbClr val="F5F3F1"/>
    <a:srgbClr val="CFE4FF"/>
    <a:srgbClr val="FFF3D9"/>
    <a:srgbClr val="403E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9A00A-0A57-4D0D-8C4F-602D8F7E1F53}">
  <a:tblStyle styleId="{9CF9A00A-0A57-4D0D-8C4F-602D8F7E1F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01" autoAdjust="0"/>
  </p:normalViewPr>
  <p:slideViewPr>
    <p:cSldViewPr snapToGrid="0" showGuides="1">
      <p:cViewPr varScale="1">
        <p:scale>
          <a:sx n="98" d="100"/>
          <a:sy n="98" d="100"/>
        </p:scale>
        <p:origin x="946" y="77"/>
      </p:cViewPr>
      <p:guideLst>
        <p:guide orient="horz" pos="166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080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13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268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291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8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006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974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815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742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07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ba1a568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ba1a568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977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g1f724def9d4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 name="Google Shape;2147;g1f724def9d4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56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Google Shape;3066;g1f724def9d4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7" name="Google Shape;3067;g1f724def9d4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589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895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886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052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248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210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709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273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344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947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92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747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420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424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854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004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31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137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508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567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821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015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1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73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56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192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899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4000"/>
          </a:blip>
          <a:srcRect t="43313"/>
          <a:stretch/>
        </p:blipFill>
        <p:spPr>
          <a:xfrm>
            <a:off x="0" y="-39900"/>
            <a:ext cx="9144000" cy="5183400"/>
          </a:xfrm>
          <a:prstGeom prst="rect">
            <a:avLst/>
          </a:prstGeom>
          <a:noFill/>
          <a:ln>
            <a:noFill/>
          </a:ln>
        </p:spPr>
      </p:pic>
      <p:sp>
        <p:nvSpPr>
          <p:cNvPr id="10" name="Google Shape;10;p2"/>
          <p:cNvSpPr txBox="1">
            <a:spLocks noGrp="1"/>
          </p:cNvSpPr>
          <p:nvPr>
            <p:ph type="ctrTitle"/>
          </p:nvPr>
        </p:nvSpPr>
        <p:spPr>
          <a:xfrm>
            <a:off x="725975" y="1421200"/>
            <a:ext cx="5465400" cy="2513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5975" y="3989825"/>
            <a:ext cx="4353900" cy="475800"/>
          </a:xfrm>
          <a:prstGeom prst="rect">
            <a:avLst/>
          </a:prstGeom>
          <a:solidFill>
            <a:schemeClr val="accent3"/>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mt="54000"/>
          </a:blip>
          <a:srcRect t="43313"/>
          <a:stretch/>
        </p:blipFill>
        <p:spPr>
          <a:xfrm>
            <a:off x="0" y="-39900"/>
            <a:ext cx="9144000" cy="5183400"/>
          </a:xfrm>
          <a:prstGeom prst="rect">
            <a:avLst/>
          </a:prstGeom>
          <a:noFill/>
          <a:ln>
            <a:noFill/>
          </a:ln>
        </p:spPr>
      </p:pic>
      <p:sp>
        <p:nvSpPr>
          <p:cNvPr id="42" name="Google Shape;42;p8"/>
          <p:cNvSpPr txBox="1">
            <a:spLocks noGrp="1"/>
          </p:cNvSpPr>
          <p:nvPr>
            <p:ph type="title"/>
          </p:nvPr>
        </p:nvSpPr>
        <p:spPr>
          <a:xfrm>
            <a:off x="1552700" y="1220350"/>
            <a:ext cx="6038700" cy="27030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3" name="Google Shape;43;p8"/>
          <p:cNvGrpSpPr/>
          <p:nvPr/>
        </p:nvGrpSpPr>
        <p:grpSpPr>
          <a:xfrm rot="5400000">
            <a:off x="141380" y="3725683"/>
            <a:ext cx="537179" cy="1566165"/>
            <a:chOff x="8149430" y="-542942"/>
            <a:chExt cx="537179" cy="1566165"/>
          </a:xfrm>
        </p:grpSpPr>
        <p:sp>
          <p:nvSpPr>
            <p:cNvPr id="44" name="Google Shape;44;p8"/>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8"/>
          <p:cNvGrpSpPr/>
          <p:nvPr/>
        </p:nvGrpSpPr>
        <p:grpSpPr>
          <a:xfrm>
            <a:off x="5464518" y="-698192"/>
            <a:ext cx="537179" cy="1566165"/>
            <a:chOff x="7094368" y="-502267"/>
            <a:chExt cx="537179" cy="1566165"/>
          </a:xfrm>
        </p:grpSpPr>
        <p:sp>
          <p:nvSpPr>
            <p:cNvPr id="48" name="Google Shape;48;p8"/>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54000"/>
          </a:blip>
          <a:srcRect t="43313"/>
          <a:stretch/>
        </p:blipFill>
        <p:spPr>
          <a:xfrm>
            <a:off x="0" y="-39900"/>
            <a:ext cx="9144000" cy="5183400"/>
          </a:xfrm>
          <a:prstGeom prst="rect">
            <a:avLst/>
          </a:prstGeom>
          <a:noFill/>
          <a:ln>
            <a:noFill/>
          </a:ln>
        </p:spPr>
      </p:pic>
      <p:sp>
        <p:nvSpPr>
          <p:cNvPr id="64" name="Google Shape;64;p13"/>
          <p:cNvSpPr txBox="1">
            <a:spLocks noGrp="1"/>
          </p:cNvSpPr>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3"/>
          <p:cNvSpPr txBox="1">
            <a:spLocks noGrp="1"/>
          </p:cNvSpPr>
          <p:nvPr>
            <p:ph type="subTitle" idx="1"/>
          </p:nvPr>
        </p:nvSpPr>
        <p:spPr>
          <a:xfrm>
            <a:off x="720000" y="2829072"/>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2"/>
          </p:nvPr>
        </p:nvSpPr>
        <p:spPr>
          <a:xfrm>
            <a:off x="3419269" y="2829072"/>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3"/>
          </p:nvPr>
        </p:nvSpPr>
        <p:spPr>
          <a:xfrm>
            <a:off x="6118545" y="2829072"/>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4" hasCustomPrompt="1"/>
          </p:nvPr>
        </p:nvSpPr>
        <p:spPr>
          <a:xfrm>
            <a:off x="1466550" y="1648223"/>
            <a:ext cx="812400" cy="8136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165826" y="1648208"/>
            <a:ext cx="812400" cy="8136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865051" y="1648161"/>
            <a:ext cx="812400" cy="8136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7"/>
          </p:nvPr>
        </p:nvSpPr>
        <p:spPr>
          <a:xfrm>
            <a:off x="720000" y="2487258"/>
            <a:ext cx="23055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13"/>
          <p:cNvSpPr txBox="1">
            <a:spLocks noGrp="1"/>
          </p:cNvSpPr>
          <p:nvPr>
            <p:ph type="subTitle" idx="8"/>
          </p:nvPr>
        </p:nvSpPr>
        <p:spPr>
          <a:xfrm>
            <a:off x="3419269" y="2487258"/>
            <a:ext cx="23055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9"/>
          </p:nvPr>
        </p:nvSpPr>
        <p:spPr>
          <a:xfrm>
            <a:off x="6118545" y="2487258"/>
            <a:ext cx="23055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4" name="Google Shape;74;p13"/>
          <p:cNvGrpSpPr/>
          <p:nvPr/>
        </p:nvGrpSpPr>
        <p:grpSpPr>
          <a:xfrm>
            <a:off x="8362955" y="-542942"/>
            <a:ext cx="537179" cy="1566165"/>
            <a:chOff x="8149430" y="-542942"/>
            <a:chExt cx="537179" cy="1566165"/>
          </a:xfrm>
        </p:grpSpPr>
        <p:sp>
          <p:nvSpPr>
            <p:cNvPr id="75" name="Google Shape;75;p13"/>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202"/>
        <p:cNvGrpSpPr/>
        <p:nvPr/>
      </p:nvGrpSpPr>
      <p:grpSpPr>
        <a:xfrm>
          <a:off x="0" y="0"/>
          <a:ext cx="0" cy="0"/>
          <a:chOff x="0" y="0"/>
          <a:chExt cx="0" cy="0"/>
        </a:xfrm>
      </p:grpSpPr>
      <p:pic>
        <p:nvPicPr>
          <p:cNvPr id="203" name="Google Shape;203;p26"/>
          <p:cNvPicPr preferRelativeResize="0"/>
          <p:nvPr/>
        </p:nvPicPr>
        <p:blipFill rotWithShape="1">
          <a:blip r:embed="rId2">
            <a:alphaModFix amt="54000"/>
          </a:blip>
          <a:srcRect t="43313"/>
          <a:stretch/>
        </p:blipFill>
        <p:spPr>
          <a:xfrm>
            <a:off x="0" y="-39900"/>
            <a:ext cx="9144000" cy="5183400"/>
          </a:xfrm>
          <a:prstGeom prst="rect">
            <a:avLst/>
          </a:prstGeom>
          <a:noFill/>
          <a:ln>
            <a:noFill/>
          </a:ln>
        </p:spPr>
      </p:pic>
      <p:sp>
        <p:nvSpPr>
          <p:cNvPr id="204" name="Google Shape;204;p26"/>
          <p:cNvSpPr txBox="1">
            <a:spLocks noGrp="1"/>
          </p:cNvSpPr>
          <p:nvPr>
            <p:ph type="title" hasCustomPrompt="1"/>
          </p:nvPr>
        </p:nvSpPr>
        <p:spPr>
          <a:xfrm>
            <a:off x="843300" y="1460175"/>
            <a:ext cx="825000" cy="6558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5" name="Google Shape;205;p26"/>
          <p:cNvSpPr txBox="1">
            <a:spLocks noGrp="1"/>
          </p:cNvSpPr>
          <p:nvPr>
            <p:ph type="title" idx="2"/>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6"/>
          <p:cNvSpPr txBox="1">
            <a:spLocks noGrp="1"/>
          </p:cNvSpPr>
          <p:nvPr>
            <p:ph type="subTitle" idx="1"/>
          </p:nvPr>
        </p:nvSpPr>
        <p:spPr>
          <a:xfrm>
            <a:off x="1831475" y="163093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6"/>
          <p:cNvSpPr txBox="1">
            <a:spLocks noGrp="1"/>
          </p:cNvSpPr>
          <p:nvPr>
            <p:ph type="title" idx="3" hasCustomPrompt="1"/>
          </p:nvPr>
        </p:nvSpPr>
        <p:spPr>
          <a:xfrm>
            <a:off x="843300" y="2452325"/>
            <a:ext cx="825000" cy="6558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8" name="Google Shape;208;p26"/>
          <p:cNvSpPr txBox="1">
            <a:spLocks noGrp="1"/>
          </p:cNvSpPr>
          <p:nvPr>
            <p:ph type="subTitle" idx="4"/>
          </p:nvPr>
        </p:nvSpPr>
        <p:spPr>
          <a:xfrm>
            <a:off x="1831475" y="262308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6"/>
          <p:cNvSpPr txBox="1">
            <a:spLocks noGrp="1"/>
          </p:cNvSpPr>
          <p:nvPr>
            <p:ph type="title" idx="5" hasCustomPrompt="1"/>
          </p:nvPr>
        </p:nvSpPr>
        <p:spPr>
          <a:xfrm>
            <a:off x="4981600" y="1460175"/>
            <a:ext cx="825000" cy="6558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0" name="Google Shape;210;p26"/>
          <p:cNvSpPr txBox="1">
            <a:spLocks noGrp="1"/>
          </p:cNvSpPr>
          <p:nvPr>
            <p:ph type="subTitle" idx="6"/>
          </p:nvPr>
        </p:nvSpPr>
        <p:spPr>
          <a:xfrm>
            <a:off x="5969775" y="163093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6"/>
          <p:cNvSpPr txBox="1">
            <a:spLocks noGrp="1"/>
          </p:cNvSpPr>
          <p:nvPr>
            <p:ph type="title" idx="7" hasCustomPrompt="1"/>
          </p:nvPr>
        </p:nvSpPr>
        <p:spPr>
          <a:xfrm>
            <a:off x="4981600" y="2452325"/>
            <a:ext cx="825000" cy="6558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2" name="Google Shape;212;p26"/>
          <p:cNvSpPr txBox="1">
            <a:spLocks noGrp="1"/>
          </p:cNvSpPr>
          <p:nvPr>
            <p:ph type="subTitle" idx="8"/>
          </p:nvPr>
        </p:nvSpPr>
        <p:spPr>
          <a:xfrm>
            <a:off x="5969775" y="262308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3" name="Google Shape;213;p26"/>
          <p:cNvGrpSpPr/>
          <p:nvPr/>
        </p:nvGrpSpPr>
        <p:grpSpPr>
          <a:xfrm>
            <a:off x="8345830" y="-542942"/>
            <a:ext cx="537179" cy="1566165"/>
            <a:chOff x="8149430" y="-542942"/>
            <a:chExt cx="537179" cy="1566165"/>
          </a:xfrm>
        </p:grpSpPr>
        <p:sp>
          <p:nvSpPr>
            <p:cNvPr id="214" name="Google Shape;214;p26"/>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6"/>
        <p:cNvGrpSpPr/>
        <p:nvPr/>
      </p:nvGrpSpPr>
      <p:grpSpPr>
        <a:xfrm>
          <a:off x="0" y="0"/>
          <a:ext cx="0" cy="0"/>
          <a:chOff x="0" y="0"/>
          <a:chExt cx="0" cy="0"/>
        </a:xfrm>
      </p:grpSpPr>
      <p:pic>
        <p:nvPicPr>
          <p:cNvPr id="227" name="Google Shape;227;p28"/>
          <p:cNvPicPr preferRelativeResize="0"/>
          <p:nvPr/>
        </p:nvPicPr>
        <p:blipFill rotWithShape="1">
          <a:blip r:embed="rId2">
            <a:alphaModFix amt="54000"/>
          </a:blip>
          <a:srcRect t="43313"/>
          <a:stretch/>
        </p:blipFill>
        <p:spPr>
          <a:xfrm>
            <a:off x="0" y="-39900"/>
            <a:ext cx="9144000" cy="5183400"/>
          </a:xfrm>
          <a:prstGeom prst="rect">
            <a:avLst/>
          </a:prstGeom>
          <a:noFill/>
          <a:ln>
            <a:noFill/>
          </a:ln>
        </p:spPr>
      </p:pic>
      <p:grpSp>
        <p:nvGrpSpPr>
          <p:cNvPr id="228" name="Google Shape;228;p28"/>
          <p:cNvGrpSpPr/>
          <p:nvPr/>
        </p:nvGrpSpPr>
        <p:grpSpPr>
          <a:xfrm rot="10800000">
            <a:off x="5540680" y="-716992"/>
            <a:ext cx="537179" cy="1566165"/>
            <a:chOff x="8149430" y="-542942"/>
            <a:chExt cx="537179" cy="1566165"/>
          </a:xfrm>
        </p:grpSpPr>
        <p:sp>
          <p:nvSpPr>
            <p:cNvPr id="229" name="Google Shape;229;p28"/>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2"/>
        <p:cNvGrpSpPr/>
        <p:nvPr/>
      </p:nvGrpSpPr>
      <p:grpSpPr>
        <a:xfrm>
          <a:off x="0" y="0"/>
          <a:ext cx="0" cy="0"/>
          <a:chOff x="0" y="0"/>
          <a:chExt cx="0" cy="0"/>
        </a:xfrm>
      </p:grpSpPr>
      <p:pic>
        <p:nvPicPr>
          <p:cNvPr id="233" name="Google Shape;233;p29"/>
          <p:cNvPicPr preferRelativeResize="0"/>
          <p:nvPr/>
        </p:nvPicPr>
        <p:blipFill rotWithShape="1">
          <a:blip r:embed="rId2">
            <a:alphaModFix amt="54000"/>
          </a:blip>
          <a:srcRect t="43313"/>
          <a:stretch/>
        </p:blipFill>
        <p:spPr>
          <a:xfrm>
            <a:off x="0" y="-39900"/>
            <a:ext cx="9144000" cy="5183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5975" y="529375"/>
            <a:ext cx="7692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1pPr>
            <a:lvl2pPr lvl="1"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2pPr>
            <a:lvl3pPr lvl="2"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3pPr>
            <a:lvl4pPr lvl="3"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4pPr>
            <a:lvl5pPr lvl="4"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5pPr>
            <a:lvl6pPr lvl="5"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6pPr>
            <a:lvl7pPr lvl="6"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7pPr>
            <a:lvl8pPr lvl="7"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8pPr>
            <a:lvl9pPr lvl="8"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25975" y="1152475"/>
            <a:ext cx="7692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1pPr>
            <a:lvl2pPr marL="914400" lvl="1"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2pPr>
            <a:lvl3pPr marL="1371600" lvl="2"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3pPr>
            <a:lvl4pPr marL="1828800" lvl="3"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4pPr>
            <a:lvl5pPr marL="2286000" lvl="4"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5pPr>
            <a:lvl6pPr marL="2743200" lvl="5"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6pPr>
            <a:lvl7pPr marL="3200400" lvl="6"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7pPr>
            <a:lvl8pPr marL="3657600" lvl="7"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8pPr>
            <a:lvl9pPr marL="4114800" lvl="8"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8" r:id="rId3"/>
    <p:sldLayoutId id="2147483659" r:id="rId4"/>
    <p:sldLayoutId id="2147483672" r:id="rId5"/>
    <p:sldLayoutId id="2147483674" r:id="rId6"/>
    <p:sldLayoutId id="214748367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7" name="圖片 6">
            <a:extLst>
              <a:ext uri="{FF2B5EF4-FFF2-40B4-BE49-F238E27FC236}">
                <a16:creationId xmlns:a16="http://schemas.microsoft.com/office/drawing/2014/main" id="{539F3E14-8682-D425-64A5-7B7527ABEF17}"/>
              </a:ext>
            </a:extLst>
          </p:cNvPr>
          <p:cNvPicPr>
            <a:picLocks noChangeAspect="1"/>
          </p:cNvPicPr>
          <p:nvPr/>
        </p:nvPicPr>
        <p:blipFill>
          <a:blip r:embed="rId3"/>
          <a:stretch>
            <a:fillRect/>
          </a:stretch>
        </p:blipFill>
        <p:spPr>
          <a:xfrm flipV="1">
            <a:off x="6207160" y="3383535"/>
            <a:ext cx="1049312" cy="699542"/>
          </a:xfrm>
          <a:prstGeom prst="rect">
            <a:avLst/>
          </a:prstGeom>
        </p:spPr>
      </p:pic>
      <p:pic>
        <p:nvPicPr>
          <p:cNvPr id="5" name="圖片 4">
            <a:extLst>
              <a:ext uri="{FF2B5EF4-FFF2-40B4-BE49-F238E27FC236}">
                <a16:creationId xmlns:a16="http://schemas.microsoft.com/office/drawing/2014/main" id="{24F29620-2036-C4EB-FAB0-A6D5079C4070}"/>
              </a:ext>
            </a:extLst>
          </p:cNvPr>
          <p:cNvPicPr>
            <a:picLocks noChangeAspect="1"/>
          </p:cNvPicPr>
          <p:nvPr/>
        </p:nvPicPr>
        <p:blipFill>
          <a:blip r:embed="rId4"/>
          <a:stretch>
            <a:fillRect/>
          </a:stretch>
        </p:blipFill>
        <p:spPr>
          <a:xfrm>
            <a:off x="7313150" y="2599360"/>
            <a:ext cx="1330266" cy="1862538"/>
          </a:xfrm>
          <a:prstGeom prst="rect">
            <a:avLst/>
          </a:prstGeom>
        </p:spPr>
      </p:pic>
      <p:pic>
        <p:nvPicPr>
          <p:cNvPr id="3" name="圖片 2">
            <a:extLst>
              <a:ext uri="{FF2B5EF4-FFF2-40B4-BE49-F238E27FC236}">
                <a16:creationId xmlns:a16="http://schemas.microsoft.com/office/drawing/2014/main" id="{8CA4675C-5749-8B6E-DB20-F179D68566D9}"/>
              </a:ext>
            </a:extLst>
          </p:cNvPr>
          <p:cNvPicPr>
            <a:picLocks noChangeAspect="1"/>
          </p:cNvPicPr>
          <p:nvPr/>
        </p:nvPicPr>
        <p:blipFill>
          <a:blip r:embed="rId5"/>
          <a:stretch>
            <a:fillRect/>
          </a:stretch>
        </p:blipFill>
        <p:spPr>
          <a:xfrm>
            <a:off x="6599567" y="642073"/>
            <a:ext cx="2038830" cy="1359220"/>
          </a:xfrm>
          <a:prstGeom prst="rect">
            <a:avLst/>
          </a:prstGeom>
        </p:spPr>
      </p:pic>
      <p:sp>
        <p:nvSpPr>
          <p:cNvPr id="244" name="Google Shape;244;p33"/>
          <p:cNvSpPr txBox="1">
            <a:spLocks noGrp="1"/>
          </p:cNvSpPr>
          <p:nvPr>
            <p:ph type="ctrTitle"/>
          </p:nvPr>
        </p:nvSpPr>
        <p:spPr>
          <a:xfrm>
            <a:off x="725975" y="1421200"/>
            <a:ext cx="5465400" cy="25131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zh-TW" altLang="en-US" dirty="0">
                <a:latin typeface="微軟正黑體" panose="020B0604030504040204" pitchFamily="34" charset="-120"/>
                <a:ea typeface="微軟正黑體" panose="020B0604030504040204" pitchFamily="34" charset="-120"/>
              </a:rPr>
              <a:t>資料庫期末報告</a:t>
            </a:r>
            <a:br>
              <a:rPr lang="en-US" altLang="zh-TW" dirty="0">
                <a:latin typeface="微軟正黑體" panose="020B0604030504040204" pitchFamily="34" charset="-120"/>
                <a:ea typeface="微軟正黑體" panose="020B0604030504040204" pitchFamily="34" charset="-120"/>
              </a:rPr>
            </a:br>
            <a:r>
              <a:rPr lang="zh-TW" altLang="en-US" sz="4000" dirty="0">
                <a:solidFill>
                  <a:schemeClr val="accent2"/>
                </a:solidFill>
                <a:latin typeface="微軟正黑體" panose="020B0604030504040204" pitchFamily="34" charset="-120"/>
                <a:ea typeface="微軟正黑體" panose="020B0604030504040204" pitchFamily="34" charset="-120"/>
              </a:rPr>
              <a:t>醫療系統</a:t>
            </a:r>
            <a:endParaRPr dirty="0">
              <a:solidFill>
                <a:schemeClr val="accent2"/>
              </a:solidFill>
              <a:latin typeface="微軟正黑體" panose="020B0604030504040204" pitchFamily="34" charset="-120"/>
              <a:ea typeface="微軟正黑體" panose="020B0604030504040204" pitchFamily="34" charset="-120"/>
            </a:endParaRPr>
          </a:p>
        </p:txBody>
      </p:sp>
      <p:sp>
        <p:nvSpPr>
          <p:cNvPr id="245" name="Google Shape;245;p33"/>
          <p:cNvSpPr txBox="1">
            <a:spLocks noGrp="1"/>
          </p:cNvSpPr>
          <p:nvPr>
            <p:ph type="subTitle" idx="1"/>
          </p:nvPr>
        </p:nvSpPr>
        <p:spPr>
          <a:xfrm>
            <a:off x="725975" y="3989825"/>
            <a:ext cx="4353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11044106</a:t>
            </a:r>
            <a:r>
              <a:rPr lang="zh-TW" altLang="en-US" b="1" dirty="0">
                <a:latin typeface="微軟正黑體" panose="020B0604030504040204" pitchFamily="34" charset="-120"/>
                <a:ea typeface="微軟正黑體" panose="020B0604030504040204" pitchFamily="34" charset="-120"/>
              </a:rPr>
              <a:t> 李欣樺 </a:t>
            </a:r>
            <a:r>
              <a:rPr lang="en-US" altLang="zh-TW" b="1" dirty="0">
                <a:latin typeface="微軟正黑體" panose="020B0604030504040204" pitchFamily="34" charset="-120"/>
                <a:ea typeface="微軟正黑體" panose="020B0604030504040204" pitchFamily="34" charset="-120"/>
              </a:rPr>
              <a:t>11044114</a:t>
            </a:r>
            <a:r>
              <a:rPr lang="zh-TW" altLang="en-US" b="1" dirty="0">
                <a:latin typeface="微軟正黑體" panose="020B0604030504040204" pitchFamily="34" charset="-120"/>
                <a:ea typeface="微軟正黑體" panose="020B0604030504040204" pitchFamily="34" charset="-120"/>
              </a:rPr>
              <a:t> 辜麗慈</a:t>
            </a:r>
            <a:endParaRPr b="1" dirty="0">
              <a:latin typeface="微軟正黑體" panose="020B0604030504040204" pitchFamily="34" charset="-120"/>
              <a:ea typeface="微軟正黑體" panose="020B0604030504040204" pitchFamily="34" charset="-120"/>
            </a:endParaRPr>
          </a:p>
        </p:txBody>
      </p:sp>
      <p:grpSp>
        <p:nvGrpSpPr>
          <p:cNvPr id="246" name="Google Shape;246;p33"/>
          <p:cNvGrpSpPr/>
          <p:nvPr/>
        </p:nvGrpSpPr>
        <p:grpSpPr>
          <a:xfrm rot="-846442">
            <a:off x="4370781" y="4266852"/>
            <a:ext cx="1104494" cy="272729"/>
            <a:chOff x="301275" y="1855975"/>
            <a:chExt cx="7065850" cy="1992000"/>
          </a:xfrm>
        </p:grpSpPr>
        <p:sp>
          <p:nvSpPr>
            <p:cNvPr id="247" name="Google Shape;247;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33"/>
          <p:cNvSpPr/>
          <p:nvPr/>
        </p:nvSpPr>
        <p:spPr>
          <a:xfrm>
            <a:off x="7569845" y="558910"/>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3"/>
          <p:cNvGrpSpPr/>
          <p:nvPr/>
        </p:nvGrpSpPr>
        <p:grpSpPr>
          <a:xfrm rot="-7606" flipH="1">
            <a:off x="6418523" y="3302132"/>
            <a:ext cx="638754" cy="168324"/>
            <a:chOff x="301275" y="1855975"/>
            <a:chExt cx="7065850" cy="1992000"/>
          </a:xfrm>
        </p:grpSpPr>
        <p:sp>
          <p:nvSpPr>
            <p:cNvPr id="280" name="Google Shape;280;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33"/>
          <p:cNvGrpSpPr/>
          <p:nvPr/>
        </p:nvGrpSpPr>
        <p:grpSpPr>
          <a:xfrm rot="-1808271" flipH="1">
            <a:off x="7108212" y="2517784"/>
            <a:ext cx="638919" cy="168410"/>
            <a:chOff x="301275" y="1855975"/>
            <a:chExt cx="7065850" cy="1992000"/>
          </a:xfrm>
        </p:grpSpPr>
        <p:sp>
          <p:nvSpPr>
            <p:cNvPr id="309" name="Google Shape;309;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3"/>
          <p:cNvGrpSpPr/>
          <p:nvPr/>
        </p:nvGrpSpPr>
        <p:grpSpPr>
          <a:xfrm>
            <a:off x="604041" y="321101"/>
            <a:ext cx="1913784" cy="1161074"/>
            <a:chOff x="604041" y="321101"/>
            <a:chExt cx="1913784" cy="1161074"/>
          </a:xfrm>
        </p:grpSpPr>
        <p:sp>
          <p:nvSpPr>
            <p:cNvPr id="379" name="Google Shape;379;p33"/>
            <p:cNvSpPr/>
            <p:nvPr/>
          </p:nvSpPr>
          <p:spPr>
            <a:xfrm>
              <a:off x="811125" y="529375"/>
              <a:ext cx="1706700" cy="952800"/>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380" name="Google Shape;380;p33"/>
            <p:cNvGrpSpPr/>
            <p:nvPr/>
          </p:nvGrpSpPr>
          <p:grpSpPr>
            <a:xfrm rot="-1808271" flipH="1">
              <a:off x="602987" y="470199"/>
              <a:ext cx="638919" cy="168410"/>
              <a:chOff x="301275" y="1855975"/>
              <a:chExt cx="7065850" cy="1992000"/>
            </a:xfrm>
          </p:grpSpPr>
          <p:sp>
            <p:nvSpPr>
              <p:cNvPr id="381" name="Google Shape;381;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 name="Google Shape;409;p33"/>
          <p:cNvGrpSpPr/>
          <p:nvPr/>
        </p:nvGrpSpPr>
        <p:grpSpPr>
          <a:xfrm>
            <a:off x="960025" y="801550"/>
            <a:ext cx="1340196" cy="351000"/>
            <a:chOff x="960025" y="801550"/>
            <a:chExt cx="1340196" cy="351000"/>
          </a:xfrm>
        </p:grpSpPr>
        <p:sp>
          <p:nvSpPr>
            <p:cNvPr id="410" name="Google Shape;410;p33"/>
            <p:cNvSpPr/>
            <p:nvPr/>
          </p:nvSpPr>
          <p:spPr>
            <a:xfrm>
              <a:off x="960025" y="80155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1454623" y="801550"/>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1949221" y="801550"/>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9" name="圖片 8">
            <a:extLst>
              <a:ext uri="{FF2B5EF4-FFF2-40B4-BE49-F238E27FC236}">
                <a16:creationId xmlns:a16="http://schemas.microsoft.com/office/drawing/2014/main" id="{BCBA2C7E-259D-89CF-84B3-D2FB6164E489}"/>
              </a:ext>
            </a:extLst>
          </p:cNvPr>
          <p:cNvPicPr>
            <a:picLocks noChangeAspect="1"/>
          </p:cNvPicPr>
          <p:nvPr/>
        </p:nvPicPr>
        <p:blipFill>
          <a:blip r:embed="rId3"/>
          <a:stretch>
            <a:fillRect/>
          </a:stretch>
        </p:blipFill>
        <p:spPr>
          <a:xfrm>
            <a:off x="565833" y="2324790"/>
            <a:ext cx="4008467" cy="1028789"/>
          </a:xfrm>
          <a:prstGeom prst="rect">
            <a:avLst/>
          </a:prstGeom>
        </p:spPr>
      </p:pic>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2" name="文字方塊 1">
            <a:extLst>
              <a:ext uri="{FF2B5EF4-FFF2-40B4-BE49-F238E27FC236}">
                <a16:creationId xmlns:a16="http://schemas.microsoft.com/office/drawing/2014/main" id="{BFB2405C-4C60-5458-815D-307AE16C7E05}"/>
              </a:ext>
            </a:extLst>
          </p:cNvPr>
          <p:cNvSpPr txBox="1"/>
          <p:nvPr/>
        </p:nvSpPr>
        <p:spPr>
          <a:xfrm>
            <a:off x="3490685" y="765749"/>
            <a:ext cx="3965178"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3344384813"/>
              </p:ext>
            </p:extLst>
          </p:nvPr>
        </p:nvGraphicFramePr>
        <p:xfrm>
          <a:off x="541530" y="1714482"/>
          <a:ext cx="4030029" cy="522161"/>
        </p:xfrm>
        <a:graphic>
          <a:graphicData uri="http://schemas.openxmlformats.org/drawingml/2006/table">
            <a:tbl>
              <a:tblPr firstRow="1" firstCol="1" bandRow="1">
                <a:tableStyleId>{9CF9A00A-0A57-4D0D-8C4F-602D8F7E1F53}</a:tableStyleId>
              </a:tblPr>
              <a:tblGrid>
                <a:gridCol w="4030029">
                  <a:extLst>
                    <a:ext uri="{9D8B030D-6E8A-4147-A177-3AD203B41FA5}">
                      <a16:colId xmlns:a16="http://schemas.microsoft.com/office/drawing/2014/main" val="1017918754"/>
                    </a:ext>
                  </a:extLst>
                </a:gridCol>
              </a:tblGrid>
              <a:tr h="333314">
                <a:tc>
                  <a:txBody>
                    <a:bodyPr/>
                    <a:lstStyle/>
                    <a:p>
                      <a:pPr marL="0" indent="0">
                        <a:lnSpc>
                          <a:spcPct val="100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D. </a:t>
                      </a:r>
                      <a:r>
                        <a:rPr lang="zh-TW" altLang="en-US" sz="1400" kern="100" dirty="0">
                          <a:effectLst/>
                          <a:latin typeface="微軟正黑體" panose="020B0604030504040204" pitchFamily="34" charset="-120"/>
                          <a:ea typeface="微軟正黑體" panose="020B0604030504040204" pitchFamily="34" charset="-120"/>
                        </a:rPr>
                        <a:t>確定預約，查詢身分證字號為</a:t>
                      </a:r>
                      <a:r>
                        <a:rPr lang="en-US" altLang="zh-TW" sz="1400" kern="100" dirty="0">
                          <a:effectLst/>
                          <a:latin typeface="微軟正黑體" panose="020B0604030504040204" pitchFamily="34" charset="-120"/>
                          <a:ea typeface="微軟正黑體" panose="020B0604030504040204" pitchFamily="34" charset="-120"/>
                        </a:rPr>
                        <a:t>N123450011</a:t>
                      </a:r>
                    </a:p>
                    <a:p>
                      <a:pPr marL="0" indent="0">
                        <a:lnSpc>
                          <a:spcPct val="104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     </a:t>
                      </a:r>
                      <a:r>
                        <a:rPr lang="zh-TW" altLang="en-US" sz="1400" kern="100" dirty="0">
                          <a:effectLst/>
                          <a:latin typeface="微軟正黑體" panose="020B0604030504040204" pitchFamily="34" charset="-120"/>
                          <a:ea typeface="微軟正黑體" panose="020B0604030504040204" pitchFamily="34" charset="-120"/>
                        </a:rPr>
                        <a:t>的姓名、預約門診、就診號碼</a:t>
                      </a:r>
                      <a:endParaRPr lang="zh-TW" sz="14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271291254"/>
              </p:ext>
            </p:extLst>
          </p:nvPr>
        </p:nvGraphicFramePr>
        <p:xfrm>
          <a:off x="4688115" y="2324790"/>
          <a:ext cx="4151085" cy="426720"/>
        </p:xfrm>
        <a:graphic>
          <a:graphicData uri="http://schemas.openxmlformats.org/drawingml/2006/table">
            <a:tbl>
              <a:tblPr firstRow="1" firstCol="1" bandRow="1">
                <a:tableStyleId>{9CF9A00A-0A57-4D0D-8C4F-602D8F7E1F53}</a:tableStyleId>
              </a:tblPr>
              <a:tblGrid>
                <a:gridCol w="4151085">
                  <a:extLst>
                    <a:ext uri="{9D8B030D-6E8A-4147-A177-3AD203B41FA5}">
                      <a16:colId xmlns:a16="http://schemas.microsoft.com/office/drawing/2014/main" val="1017918754"/>
                    </a:ext>
                  </a:extLst>
                </a:gridCol>
              </a:tblGrid>
              <a:tr h="276864">
                <a:tc>
                  <a:txBody>
                    <a:bodyPr/>
                    <a:lstStyle/>
                    <a:p>
                      <a:pPr marL="285750" indent="-285750">
                        <a:buFont typeface="Wingdings" panose="05000000000000000000" pitchFamily="2" charset="2"/>
                        <a:buChar char="à"/>
                      </a:pPr>
                      <a:r>
                        <a:rPr lang="zh-TW" altLang="zh-TW" sz="1400" b="0" i="0" u="none" strike="noStrike" cap="none" dirty="0">
                          <a:solidFill>
                            <a:srgbClr val="000000"/>
                          </a:solidFill>
                          <a:effectLst/>
                          <a:latin typeface="Arial"/>
                          <a:ea typeface="Arial"/>
                          <a:cs typeface="Arial"/>
                          <a:sym typeface="Arial"/>
                        </a:rPr>
                        <a:t>運用</a:t>
                      </a:r>
                      <a:r>
                        <a:rPr lang="en-US" altLang="zh-TW" sz="1400" b="0" i="0" u="none" strike="noStrike" cap="none" dirty="0">
                          <a:solidFill>
                            <a:srgbClr val="000000"/>
                          </a:solidFill>
                          <a:effectLst/>
                          <a:latin typeface="Arial"/>
                          <a:ea typeface="Arial"/>
                          <a:cs typeface="Arial"/>
                          <a:sym typeface="Arial"/>
                        </a:rPr>
                        <a:t>stored procedure</a:t>
                      </a:r>
                    </a:p>
                    <a:p>
                      <a:pPr marL="285750" indent="-285750">
                        <a:buFont typeface="Wingdings" panose="05000000000000000000" pitchFamily="2" charset="2"/>
                        <a:buChar char="à"/>
                      </a:pPr>
                      <a:r>
                        <a:rPr lang="zh-TW" altLang="zh-TW" sz="1400" b="0" i="0" u="none" strike="noStrike" cap="none" dirty="0">
                          <a:solidFill>
                            <a:srgbClr val="000000"/>
                          </a:solidFill>
                          <a:effectLst/>
                          <a:latin typeface="Arial"/>
                          <a:ea typeface="Arial"/>
                          <a:cs typeface="Arial"/>
                          <a:sym typeface="Arial"/>
                        </a:rPr>
                        <a:t>輸入身分證字號即可</a:t>
                      </a:r>
                      <a:r>
                        <a:rPr lang="zh-TW" altLang="zh-TW" sz="1400" b="0" i="0" u="none" strike="noStrike" cap="none" dirty="0">
                          <a:solidFill>
                            <a:srgbClr val="FF0000"/>
                          </a:solidFill>
                          <a:effectLst/>
                          <a:latin typeface="Arial"/>
                          <a:ea typeface="Arial"/>
                          <a:cs typeface="Arial"/>
                          <a:sym typeface="Arial"/>
                        </a:rPr>
                        <a:t>查詢就診號碼與預約資料</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2" name="矩形 11">
            <a:extLst>
              <a:ext uri="{FF2B5EF4-FFF2-40B4-BE49-F238E27FC236}">
                <a16:creationId xmlns:a16="http://schemas.microsoft.com/office/drawing/2014/main" id="{B022F882-1F88-E116-443A-37D015C44D98}"/>
              </a:ext>
            </a:extLst>
          </p:cNvPr>
          <p:cNvSpPr/>
          <p:nvPr/>
        </p:nvSpPr>
        <p:spPr>
          <a:xfrm>
            <a:off x="950461" y="2443442"/>
            <a:ext cx="783995" cy="314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4EC022F5-F67D-72B6-CD3C-69D3C63A5926}"/>
              </a:ext>
            </a:extLst>
          </p:cNvPr>
          <p:cNvPicPr>
            <a:picLocks noChangeAspect="1"/>
          </p:cNvPicPr>
          <p:nvPr/>
        </p:nvPicPr>
        <p:blipFill>
          <a:blip r:embed="rId4"/>
          <a:stretch>
            <a:fillRect/>
          </a:stretch>
        </p:blipFill>
        <p:spPr>
          <a:xfrm>
            <a:off x="4770243" y="3106573"/>
            <a:ext cx="3789356" cy="364690"/>
          </a:xfrm>
          <a:prstGeom prst="rect">
            <a:avLst/>
          </a:prstGeom>
        </p:spPr>
      </p:pic>
      <p:pic>
        <p:nvPicPr>
          <p:cNvPr id="17" name="圖片 16">
            <a:extLst>
              <a:ext uri="{FF2B5EF4-FFF2-40B4-BE49-F238E27FC236}">
                <a16:creationId xmlns:a16="http://schemas.microsoft.com/office/drawing/2014/main" id="{68EDDC03-CB8B-2F82-AB80-65B4375A0C6E}"/>
              </a:ext>
            </a:extLst>
          </p:cNvPr>
          <p:cNvPicPr>
            <a:picLocks noChangeAspect="1"/>
          </p:cNvPicPr>
          <p:nvPr/>
        </p:nvPicPr>
        <p:blipFill>
          <a:blip r:embed="rId5"/>
          <a:stretch>
            <a:fillRect/>
          </a:stretch>
        </p:blipFill>
        <p:spPr>
          <a:xfrm>
            <a:off x="4745722" y="3612966"/>
            <a:ext cx="4209593" cy="533900"/>
          </a:xfrm>
          <a:prstGeom prst="rect">
            <a:avLst/>
          </a:prstGeom>
        </p:spPr>
      </p:pic>
    </p:spTree>
    <p:extLst>
      <p:ext uri="{BB962C8B-B14F-4D97-AF65-F5344CB8AC3E}">
        <p14:creationId xmlns:p14="http://schemas.microsoft.com/office/powerpoint/2010/main" val="244575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14" name="圖片 13">
            <a:extLst>
              <a:ext uri="{FF2B5EF4-FFF2-40B4-BE49-F238E27FC236}">
                <a16:creationId xmlns:a16="http://schemas.microsoft.com/office/drawing/2014/main" id="{3829AABE-9659-ED17-7956-64E90504B35B}"/>
              </a:ext>
            </a:extLst>
          </p:cNvPr>
          <p:cNvPicPr>
            <a:picLocks noChangeAspect="1"/>
          </p:cNvPicPr>
          <p:nvPr/>
        </p:nvPicPr>
        <p:blipFill>
          <a:blip r:embed="rId3"/>
          <a:stretch>
            <a:fillRect/>
          </a:stretch>
        </p:blipFill>
        <p:spPr>
          <a:xfrm>
            <a:off x="3772044" y="3887068"/>
            <a:ext cx="4550193" cy="556135"/>
          </a:xfrm>
          <a:prstGeom prst="rect">
            <a:avLst/>
          </a:prstGeom>
        </p:spPr>
      </p:pic>
      <p:pic>
        <p:nvPicPr>
          <p:cNvPr id="10" name="圖片 9">
            <a:extLst>
              <a:ext uri="{FF2B5EF4-FFF2-40B4-BE49-F238E27FC236}">
                <a16:creationId xmlns:a16="http://schemas.microsoft.com/office/drawing/2014/main" id="{4FEC61D4-267C-73F7-3D37-C2B2C16C4D88}"/>
              </a:ext>
            </a:extLst>
          </p:cNvPr>
          <p:cNvPicPr>
            <a:picLocks noChangeAspect="1"/>
          </p:cNvPicPr>
          <p:nvPr/>
        </p:nvPicPr>
        <p:blipFill>
          <a:blip r:embed="rId4"/>
          <a:stretch>
            <a:fillRect/>
          </a:stretch>
        </p:blipFill>
        <p:spPr>
          <a:xfrm>
            <a:off x="4263054" y="3315690"/>
            <a:ext cx="4059183" cy="276864"/>
          </a:xfrm>
          <a:prstGeom prst="rect">
            <a:avLst/>
          </a:prstGeom>
        </p:spPr>
      </p:pic>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2" name="文字方塊 1">
            <a:extLst>
              <a:ext uri="{FF2B5EF4-FFF2-40B4-BE49-F238E27FC236}">
                <a16:creationId xmlns:a16="http://schemas.microsoft.com/office/drawing/2014/main" id="{BFB2405C-4C60-5458-815D-307AE16C7E05}"/>
              </a:ext>
            </a:extLst>
          </p:cNvPr>
          <p:cNvSpPr txBox="1"/>
          <p:nvPr/>
        </p:nvSpPr>
        <p:spPr>
          <a:xfrm>
            <a:off x="3490684" y="765749"/>
            <a:ext cx="5653315"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，看診編號</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CN0029</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2538146482"/>
              </p:ext>
            </p:extLst>
          </p:nvPr>
        </p:nvGraphicFramePr>
        <p:xfrm>
          <a:off x="721727" y="1256185"/>
          <a:ext cx="4080829" cy="530670"/>
        </p:xfrm>
        <a:graphic>
          <a:graphicData uri="http://schemas.openxmlformats.org/drawingml/2006/table">
            <a:tbl>
              <a:tblPr firstRow="1" firstCol="1" bandRow="1">
                <a:tableStyleId>{9CF9A00A-0A57-4D0D-8C4F-602D8F7E1F53}</a:tableStyleId>
              </a:tblPr>
              <a:tblGrid>
                <a:gridCol w="4080829">
                  <a:extLst>
                    <a:ext uri="{9D8B030D-6E8A-4147-A177-3AD203B41FA5}">
                      <a16:colId xmlns:a16="http://schemas.microsoft.com/office/drawing/2014/main" val="1017918754"/>
                    </a:ext>
                  </a:extLst>
                </a:gridCol>
              </a:tblGrid>
              <a:tr h="333314">
                <a:tc>
                  <a:txBody>
                    <a:bodyPr/>
                    <a:lstStyle/>
                    <a:p>
                      <a:pPr marL="0" indent="0">
                        <a:lnSpc>
                          <a:spcPct val="104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E.  </a:t>
                      </a:r>
                      <a:r>
                        <a:rPr lang="zh-TW" altLang="en-US" sz="1400" kern="100" dirty="0">
                          <a:effectLst/>
                          <a:latin typeface="微軟正黑體" panose="020B0604030504040204" pitchFamily="34" charset="-120"/>
                          <a:ea typeface="微軟正黑體" panose="020B0604030504040204" pitchFamily="34" charset="-120"/>
                        </a:rPr>
                        <a:t>看診完畢，醫生開立的</a:t>
                      </a:r>
                      <a:r>
                        <a:rPr lang="zh-TW" altLang="en-US" sz="1400" kern="100" dirty="0">
                          <a:solidFill>
                            <a:srgbClr val="FF0000"/>
                          </a:solidFill>
                          <a:effectLst/>
                          <a:latin typeface="微軟正黑體" panose="020B0604030504040204" pitchFamily="34" charset="-120"/>
                          <a:ea typeface="微軟正黑體" panose="020B0604030504040204" pitchFamily="34" charset="-120"/>
                        </a:rPr>
                        <a:t>藥事單</a:t>
                      </a:r>
                      <a:endParaRPr lang="en-US" altLang="zh-TW" sz="1400" kern="100" dirty="0">
                        <a:solidFill>
                          <a:srgbClr val="FF0000"/>
                        </a:solidFill>
                        <a:effectLst/>
                        <a:latin typeface="微軟正黑體" panose="020B0604030504040204" pitchFamily="34" charset="-120"/>
                        <a:ea typeface="微軟正黑體" panose="020B0604030504040204" pitchFamily="34" charset="-120"/>
                      </a:endParaRPr>
                    </a:p>
                    <a:p>
                      <a:pPr marL="0" indent="0">
                        <a:lnSpc>
                          <a:spcPct val="104000"/>
                        </a:lnSpc>
                        <a:spcAft>
                          <a:spcPts val="800"/>
                        </a:spcAft>
                        <a:buNone/>
                        <a:tabLst>
                          <a:tab pos="4470400" algn="l"/>
                        </a:tabLst>
                      </a:pPr>
                      <a:endParaRPr lang="zh-TW" sz="14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3180719277"/>
              </p:ext>
            </p:extLst>
          </p:nvPr>
        </p:nvGraphicFramePr>
        <p:xfrm>
          <a:off x="1067543" y="1660412"/>
          <a:ext cx="3802742" cy="276864"/>
        </p:xfrm>
        <a:graphic>
          <a:graphicData uri="http://schemas.openxmlformats.org/drawingml/2006/table">
            <a:tbl>
              <a:tblPr firstRow="1" firstCol="1" bandRow="1">
                <a:tableStyleId>{9CF9A00A-0A57-4D0D-8C4F-602D8F7E1F53}</a:tableStyleId>
              </a:tblPr>
              <a:tblGrid>
                <a:gridCol w="3802742">
                  <a:extLst>
                    <a:ext uri="{9D8B030D-6E8A-4147-A177-3AD203B41FA5}">
                      <a16:colId xmlns:a16="http://schemas.microsoft.com/office/drawing/2014/main" val="1017918754"/>
                    </a:ext>
                  </a:extLst>
                </a:gridCol>
              </a:tblGrid>
              <a:tr h="276864">
                <a:tc>
                  <a:txBody>
                    <a:bodyPr/>
                    <a:lstStyle/>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view</a:t>
                      </a:r>
                      <a:r>
                        <a:rPr lang="zh-TW" altLang="en-US" sz="1400" b="0" i="0" u="none" strike="noStrike" cap="none" dirty="0">
                          <a:solidFill>
                            <a:srgbClr val="000000"/>
                          </a:solidFill>
                          <a:effectLst/>
                          <a:latin typeface="Arial"/>
                          <a:ea typeface="Arial"/>
                          <a:cs typeface="Arial"/>
                          <a:sym typeface="Arial"/>
                        </a:rPr>
                        <a:t>先暫存處方籤會使用到的內容</a:t>
                      </a:r>
                      <a:endParaRPr lang="zh-TW" altLang="zh-TW" sz="1400" b="0" i="0" u="none" strike="noStrike" cap="none" dirty="0">
                        <a:solidFill>
                          <a:srgbClr val="000000"/>
                        </a:solidFill>
                        <a:effectLst/>
                        <a:latin typeface="Arial"/>
                        <a:ea typeface="Arial"/>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2" name="矩形 11">
            <a:extLst>
              <a:ext uri="{FF2B5EF4-FFF2-40B4-BE49-F238E27FC236}">
                <a16:creationId xmlns:a16="http://schemas.microsoft.com/office/drawing/2014/main" id="{B022F882-1F88-E116-443A-37D015C44D98}"/>
              </a:ext>
            </a:extLst>
          </p:cNvPr>
          <p:cNvSpPr/>
          <p:nvPr/>
        </p:nvSpPr>
        <p:spPr>
          <a:xfrm>
            <a:off x="6546881" y="3339839"/>
            <a:ext cx="1508547" cy="2476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descr="一張含有 文字, 字型, 螢幕擷取畫面 的圖片&#10;&#10;自動產生的描述">
            <a:extLst>
              <a:ext uri="{FF2B5EF4-FFF2-40B4-BE49-F238E27FC236}">
                <a16:creationId xmlns:a16="http://schemas.microsoft.com/office/drawing/2014/main" id="{DED5EB3A-CCBB-74AF-9650-C9BDC5ED3DB1}"/>
              </a:ext>
            </a:extLst>
          </p:cNvPr>
          <p:cNvPicPr>
            <a:picLocks noChangeAspect="1"/>
          </p:cNvPicPr>
          <p:nvPr/>
        </p:nvPicPr>
        <p:blipFill>
          <a:blip r:embed="rId5"/>
          <a:stretch>
            <a:fillRect/>
          </a:stretch>
        </p:blipFill>
        <p:spPr>
          <a:xfrm>
            <a:off x="1454182" y="1911260"/>
            <a:ext cx="5092700" cy="966470"/>
          </a:xfrm>
          <a:prstGeom prst="rect">
            <a:avLst/>
          </a:prstGeom>
        </p:spPr>
      </p:pic>
      <p:graphicFrame>
        <p:nvGraphicFramePr>
          <p:cNvPr id="8" name="表格 7">
            <a:extLst>
              <a:ext uri="{FF2B5EF4-FFF2-40B4-BE49-F238E27FC236}">
                <a16:creationId xmlns:a16="http://schemas.microsoft.com/office/drawing/2014/main" id="{4CE721E1-7C4B-997B-337F-80D60C639248}"/>
              </a:ext>
            </a:extLst>
          </p:cNvPr>
          <p:cNvGraphicFramePr>
            <a:graphicFrameLocks noGrp="1"/>
          </p:cNvGraphicFramePr>
          <p:nvPr>
            <p:extLst>
              <p:ext uri="{D42A27DB-BD31-4B8C-83A1-F6EECF244321}">
                <p14:modId xmlns:p14="http://schemas.microsoft.com/office/powerpoint/2010/main" val="282879193"/>
              </p:ext>
            </p:extLst>
          </p:nvPr>
        </p:nvGraphicFramePr>
        <p:xfrm>
          <a:off x="1052707" y="3016065"/>
          <a:ext cx="7611883" cy="276864"/>
        </p:xfrm>
        <a:graphic>
          <a:graphicData uri="http://schemas.openxmlformats.org/drawingml/2006/table">
            <a:tbl>
              <a:tblPr firstRow="1" firstCol="1" bandRow="1">
                <a:tableStyleId>{9CF9A00A-0A57-4D0D-8C4F-602D8F7E1F53}</a:tableStyleId>
              </a:tblPr>
              <a:tblGrid>
                <a:gridCol w="7611883">
                  <a:extLst>
                    <a:ext uri="{9D8B030D-6E8A-4147-A177-3AD203B41FA5}">
                      <a16:colId xmlns:a16="http://schemas.microsoft.com/office/drawing/2014/main" val="1017918754"/>
                    </a:ext>
                  </a:extLst>
                </a:gridCol>
              </a:tblGrid>
              <a:tr h="276864">
                <a:tc>
                  <a:txBody>
                    <a:bodyPr/>
                    <a:lstStyle/>
                    <a:p>
                      <a:r>
                        <a:rPr lang="en-US" altLang="zh-TW" sz="1400" b="0" i="0" u="none" strike="noStrike" cap="none" dirty="0">
                          <a:solidFill>
                            <a:srgbClr val="000000"/>
                          </a:solidFill>
                          <a:effectLst/>
                          <a:latin typeface="Arial"/>
                          <a:ea typeface="Arial"/>
                          <a:cs typeface="Arial"/>
                          <a:sym typeface="Wingdings" panose="05000000000000000000" pitchFamily="2" charset="2"/>
                        </a:rPr>
                        <a:t> </a:t>
                      </a:r>
                      <a:r>
                        <a:rPr lang="zh-TW" altLang="zh-TW"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stored procedure</a:t>
                      </a:r>
                      <a:r>
                        <a:rPr lang="zh-TW" altLang="zh-TW" sz="1400" b="0" i="0" u="none" strike="noStrike" cap="none" dirty="0">
                          <a:solidFill>
                            <a:srgbClr val="000000"/>
                          </a:solidFill>
                          <a:effectLst/>
                          <a:latin typeface="Arial"/>
                          <a:ea typeface="Arial"/>
                          <a:cs typeface="Arial"/>
                          <a:sym typeface="Arial"/>
                        </a:rPr>
                        <a:t>輸入</a:t>
                      </a:r>
                      <a:r>
                        <a:rPr lang="zh-TW" altLang="zh-TW" sz="1400" b="0" i="0" u="none" strike="noStrike" cap="none" dirty="0">
                          <a:solidFill>
                            <a:schemeClr val="tx1"/>
                          </a:solidFill>
                          <a:effectLst/>
                          <a:latin typeface="Arial"/>
                          <a:ea typeface="Arial"/>
                          <a:cs typeface="Arial"/>
                          <a:sym typeface="Arial"/>
                        </a:rPr>
                        <a:t>身分證字號與門診編號</a:t>
                      </a:r>
                      <a:r>
                        <a:rPr lang="zh-TW" altLang="zh-TW" sz="1400" b="0" i="0" u="none" strike="noStrike" cap="none" dirty="0">
                          <a:solidFill>
                            <a:srgbClr val="000000"/>
                          </a:solidFill>
                          <a:effectLst/>
                          <a:latin typeface="Arial"/>
                          <a:ea typeface="Arial"/>
                          <a:cs typeface="Arial"/>
                          <a:sym typeface="Arial"/>
                        </a:rPr>
                        <a:t>抓到這位病人今天</a:t>
                      </a:r>
                      <a:r>
                        <a:rPr lang="zh-TW" altLang="zh-TW" sz="1400" b="0" i="0" u="none" strike="noStrike" cap="none" dirty="0">
                          <a:solidFill>
                            <a:srgbClr val="FF0000"/>
                          </a:solidFill>
                          <a:effectLst/>
                          <a:latin typeface="Arial"/>
                          <a:ea typeface="Arial"/>
                          <a:cs typeface="Arial"/>
                          <a:sym typeface="Arial"/>
                        </a:rPr>
                        <a:t>看診所拿到的所有藥品</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pic>
        <p:nvPicPr>
          <p:cNvPr id="17" name="圖片 16">
            <a:extLst>
              <a:ext uri="{FF2B5EF4-FFF2-40B4-BE49-F238E27FC236}">
                <a16:creationId xmlns:a16="http://schemas.microsoft.com/office/drawing/2014/main" id="{0C28B247-B24F-D51C-895D-EF9F7D79CB20}"/>
              </a:ext>
            </a:extLst>
          </p:cNvPr>
          <p:cNvPicPr>
            <a:picLocks noChangeAspect="1"/>
          </p:cNvPicPr>
          <p:nvPr/>
        </p:nvPicPr>
        <p:blipFill>
          <a:blip r:embed="rId6"/>
          <a:stretch>
            <a:fillRect/>
          </a:stretch>
        </p:blipFill>
        <p:spPr>
          <a:xfrm>
            <a:off x="1295100" y="3339839"/>
            <a:ext cx="2402846" cy="1110407"/>
          </a:xfrm>
          <a:prstGeom prst="rect">
            <a:avLst/>
          </a:prstGeom>
        </p:spPr>
      </p:pic>
    </p:spTree>
    <p:extLst>
      <p:ext uri="{BB962C8B-B14F-4D97-AF65-F5344CB8AC3E}">
        <p14:creationId xmlns:p14="http://schemas.microsoft.com/office/powerpoint/2010/main" val="237014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2" name="文字方塊 1">
            <a:extLst>
              <a:ext uri="{FF2B5EF4-FFF2-40B4-BE49-F238E27FC236}">
                <a16:creationId xmlns:a16="http://schemas.microsoft.com/office/drawing/2014/main" id="{BFB2405C-4C60-5458-815D-307AE16C7E05}"/>
              </a:ext>
            </a:extLst>
          </p:cNvPr>
          <p:cNvSpPr txBox="1"/>
          <p:nvPr/>
        </p:nvSpPr>
        <p:spPr>
          <a:xfrm>
            <a:off x="3490684" y="765749"/>
            <a:ext cx="5653315"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，看診編號</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CN0029</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nvGraphicFramePr>
        <p:xfrm>
          <a:off x="721727" y="1256185"/>
          <a:ext cx="4080829" cy="530670"/>
        </p:xfrm>
        <a:graphic>
          <a:graphicData uri="http://schemas.openxmlformats.org/drawingml/2006/table">
            <a:tbl>
              <a:tblPr firstRow="1" firstCol="1" bandRow="1">
                <a:tableStyleId>{9CF9A00A-0A57-4D0D-8C4F-602D8F7E1F53}</a:tableStyleId>
              </a:tblPr>
              <a:tblGrid>
                <a:gridCol w="4080829">
                  <a:extLst>
                    <a:ext uri="{9D8B030D-6E8A-4147-A177-3AD203B41FA5}">
                      <a16:colId xmlns:a16="http://schemas.microsoft.com/office/drawing/2014/main" val="1017918754"/>
                    </a:ext>
                  </a:extLst>
                </a:gridCol>
              </a:tblGrid>
              <a:tr h="333314">
                <a:tc>
                  <a:txBody>
                    <a:bodyPr/>
                    <a:lstStyle/>
                    <a:p>
                      <a:pPr marL="0" indent="0">
                        <a:lnSpc>
                          <a:spcPct val="104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E.  </a:t>
                      </a:r>
                      <a:r>
                        <a:rPr lang="zh-TW" altLang="en-US" sz="1400" kern="100" dirty="0">
                          <a:effectLst/>
                          <a:latin typeface="微軟正黑體" panose="020B0604030504040204" pitchFamily="34" charset="-120"/>
                          <a:ea typeface="微軟正黑體" panose="020B0604030504040204" pitchFamily="34" charset="-120"/>
                        </a:rPr>
                        <a:t>看診完畢，醫生開立的</a:t>
                      </a:r>
                      <a:r>
                        <a:rPr lang="zh-TW" altLang="en-US" sz="1400" kern="100" dirty="0">
                          <a:solidFill>
                            <a:srgbClr val="FF0000"/>
                          </a:solidFill>
                          <a:effectLst/>
                          <a:latin typeface="微軟正黑體" panose="020B0604030504040204" pitchFamily="34" charset="-120"/>
                          <a:ea typeface="微軟正黑體" panose="020B0604030504040204" pitchFamily="34" charset="-120"/>
                        </a:rPr>
                        <a:t>藥事單</a:t>
                      </a:r>
                      <a:endParaRPr lang="en-US" altLang="zh-TW" sz="1400" kern="100" dirty="0">
                        <a:solidFill>
                          <a:srgbClr val="FF0000"/>
                        </a:solidFill>
                        <a:effectLst/>
                        <a:latin typeface="微軟正黑體" panose="020B0604030504040204" pitchFamily="34" charset="-120"/>
                        <a:ea typeface="微軟正黑體" panose="020B0604030504040204" pitchFamily="34" charset="-120"/>
                      </a:endParaRPr>
                    </a:p>
                    <a:p>
                      <a:pPr marL="0" indent="0">
                        <a:lnSpc>
                          <a:spcPct val="104000"/>
                        </a:lnSpc>
                        <a:spcAft>
                          <a:spcPts val="800"/>
                        </a:spcAft>
                        <a:buNone/>
                        <a:tabLst>
                          <a:tab pos="4470400" algn="l"/>
                        </a:tabLst>
                      </a:pPr>
                      <a:endParaRPr lang="zh-TW" sz="14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1021169022"/>
              </p:ext>
            </p:extLst>
          </p:nvPr>
        </p:nvGraphicFramePr>
        <p:xfrm>
          <a:off x="760252" y="1694367"/>
          <a:ext cx="3175732" cy="429006"/>
        </p:xfrm>
        <a:graphic>
          <a:graphicData uri="http://schemas.openxmlformats.org/drawingml/2006/table">
            <a:tbl>
              <a:tblPr firstRow="1" firstCol="1" bandRow="1">
                <a:tableStyleId>{9CF9A00A-0A57-4D0D-8C4F-602D8F7E1F53}</a:tableStyleId>
              </a:tblPr>
              <a:tblGrid>
                <a:gridCol w="3175732">
                  <a:extLst>
                    <a:ext uri="{9D8B030D-6E8A-4147-A177-3AD203B41FA5}">
                      <a16:colId xmlns:a16="http://schemas.microsoft.com/office/drawing/2014/main" val="1017918754"/>
                    </a:ext>
                  </a:extLst>
                </a:gridCol>
              </a:tblGrid>
              <a:tr h="276864">
                <a:tc>
                  <a:txBody>
                    <a:bodyPr/>
                    <a:lstStyle/>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function</a:t>
                      </a:r>
                      <a:r>
                        <a:rPr lang="zh-TW" altLang="en-US" sz="1400" b="0" i="0" u="none" strike="noStrike" cap="none" dirty="0">
                          <a:solidFill>
                            <a:srgbClr val="000000"/>
                          </a:solidFill>
                          <a:effectLst/>
                          <a:latin typeface="Arial"/>
                          <a:ea typeface="Arial"/>
                          <a:cs typeface="Arial"/>
                          <a:sym typeface="Arial"/>
                        </a:rPr>
                        <a:t>計算所有藥品總共的花費</a:t>
                      </a:r>
                      <a:r>
                        <a:rPr lang="en-US" altLang="zh-TW" sz="1400" b="0" i="0" u="none" strike="noStrike" cap="none" dirty="0">
                          <a:solidFill>
                            <a:srgbClr val="000000"/>
                          </a:solidFill>
                          <a:effectLst/>
                          <a:latin typeface="Arial"/>
                          <a:ea typeface="Arial"/>
                          <a:cs typeface="Arial"/>
                          <a:sym typeface="Arial"/>
                        </a:rPr>
                        <a:t>(</a:t>
                      </a:r>
                      <a:r>
                        <a:rPr lang="zh-TW" altLang="en-US" sz="1400" b="0" i="0" u="none" strike="noStrike" cap="none" dirty="0">
                          <a:solidFill>
                            <a:srgbClr val="000000"/>
                          </a:solidFill>
                          <a:effectLst/>
                          <a:latin typeface="Arial"/>
                          <a:ea typeface="Arial"/>
                          <a:cs typeface="Arial"/>
                          <a:sym typeface="Arial"/>
                        </a:rPr>
                        <a:t>輸入身分證字號</a:t>
                      </a:r>
                      <a:r>
                        <a:rPr lang="en-US" altLang="zh-TW" sz="1400" b="0" i="0" u="none" strike="noStrike" cap="none" dirty="0">
                          <a:solidFill>
                            <a:srgbClr val="000000"/>
                          </a:solidFill>
                          <a:effectLst/>
                          <a:latin typeface="Arial"/>
                          <a:ea typeface="Arial"/>
                          <a:cs typeface="Arial"/>
                          <a:sym typeface="Arial"/>
                        </a:rPr>
                        <a:t>)</a:t>
                      </a:r>
                      <a:endParaRPr lang="zh-TW" altLang="zh-TW" sz="1400" b="0" i="0" u="none" strike="noStrike" cap="none" dirty="0">
                        <a:solidFill>
                          <a:srgbClr val="000000"/>
                        </a:solidFill>
                        <a:effectLst/>
                        <a:latin typeface="Arial"/>
                        <a:ea typeface="Arial"/>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8" name="表格 7">
            <a:extLst>
              <a:ext uri="{FF2B5EF4-FFF2-40B4-BE49-F238E27FC236}">
                <a16:creationId xmlns:a16="http://schemas.microsoft.com/office/drawing/2014/main" id="{4CE721E1-7C4B-997B-337F-80D60C639248}"/>
              </a:ext>
            </a:extLst>
          </p:cNvPr>
          <p:cNvGraphicFramePr>
            <a:graphicFrameLocks noGrp="1"/>
          </p:cNvGraphicFramePr>
          <p:nvPr>
            <p:extLst>
              <p:ext uri="{D42A27DB-BD31-4B8C-83A1-F6EECF244321}">
                <p14:modId xmlns:p14="http://schemas.microsoft.com/office/powerpoint/2010/main" val="2945575400"/>
              </p:ext>
            </p:extLst>
          </p:nvPr>
        </p:nvGraphicFramePr>
        <p:xfrm>
          <a:off x="4500194" y="1694367"/>
          <a:ext cx="4080829" cy="426720"/>
        </p:xfrm>
        <a:graphic>
          <a:graphicData uri="http://schemas.openxmlformats.org/drawingml/2006/table">
            <a:tbl>
              <a:tblPr firstRow="1" firstCol="1" bandRow="1">
                <a:tableStyleId>{9CF9A00A-0A57-4D0D-8C4F-602D8F7E1F53}</a:tableStyleId>
              </a:tblPr>
              <a:tblGrid>
                <a:gridCol w="4080829">
                  <a:extLst>
                    <a:ext uri="{9D8B030D-6E8A-4147-A177-3AD203B41FA5}">
                      <a16:colId xmlns:a16="http://schemas.microsoft.com/office/drawing/2014/main" val="1017918754"/>
                    </a:ext>
                  </a:extLst>
                </a:gridCol>
              </a:tblGrid>
              <a:tr h="276864">
                <a:tc>
                  <a:txBody>
                    <a:bodyPr/>
                    <a:lstStyle/>
                    <a:p>
                      <a:r>
                        <a:rPr lang="en-US" altLang="zh-TW" sz="1400" b="0" i="0" u="none" strike="noStrike" cap="none" dirty="0">
                          <a:solidFill>
                            <a:srgbClr val="000000"/>
                          </a:solidFill>
                          <a:effectLst/>
                          <a:latin typeface="Arial"/>
                          <a:ea typeface="Arial"/>
                          <a:cs typeface="Arial"/>
                          <a:sym typeface="Wingdings" panose="05000000000000000000" pitchFamily="2" charset="2"/>
                        </a:rPr>
                        <a:t></a:t>
                      </a:r>
                      <a:r>
                        <a:rPr lang="zh-TW" altLang="en-US" sz="1400" b="0" i="0" u="none" strike="noStrike" cap="none" dirty="0">
                          <a:solidFill>
                            <a:srgbClr val="000000"/>
                          </a:solidFill>
                          <a:effectLst/>
                          <a:latin typeface="Arial"/>
                          <a:ea typeface="Arial"/>
                          <a:cs typeface="Arial"/>
                          <a:sym typeface="Wingdings" panose="05000000000000000000" pitchFamily="2" charset="2"/>
                        </a:rPr>
                        <a:t>根據藥品總花費利用</a:t>
                      </a:r>
                      <a:r>
                        <a:rPr lang="en-US" altLang="zh-TW" sz="1400" b="0" i="0" u="none" strike="noStrike" cap="none" dirty="0" err="1">
                          <a:solidFill>
                            <a:srgbClr val="000000"/>
                          </a:solidFill>
                          <a:effectLst/>
                          <a:latin typeface="Arial"/>
                          <a:ea typeface="Arial"/>
                          <a:cs typeface="Arial"/>
                          <a:sym typeface="Wingdings" panose="05000000000000000000" pitchFamily="2" charset="2"/>
                        </a:rPr>
                        <a:t>funtion+case</a:t>
                      </a:r>
                      <a:r>
                        <a:rPr lang="en-US" altLang="zh-TW" sz="1400" b="0" i="0" u="none" strike="noStrike" cap="none" dirty="0">
                          <a:solidFill>
                            <a:srgbClr val="000000"/>
                          </a:solidFill>
                          <a:effectLst/>
                          <a:latin typeface="Arial"/>
                          <a:ea typeface="Arial"/>
                          <a:cs typeface="Arial"/>
                          <a:sym typeface="Wingdings" panose="05000000000000000000" pitchFamily="2" charset="2"/>
                        </a:rPr>
                        <a:t>…when</a:t>
                      </a:r>
                      <a:r>
                        <a:rPr lang="zh-TW" altLang="en-US" sz="1400" b="0" i="0" u="none" strike="noStrike" cap="none" dirty="0">
                          <a:solidFill>
                            <a:srgbClr val="000000"/>
                          </a:solidFill>
                          <a:effectLst/>
                          <a:latin typeface="Arial"/>
                          <a:ea typeface="Arial"/>
                          <a:cs typeface="Arial"/>
                          <a:sym typeface="Wingdings" panose="05000000000000000000" pitchFamily="2" charset="2"/>
                        </a:rPr>
                        <a:t>判斷總藥費級距以此分類藥品部分負擔金額</a:t>
                      </a:r>
                      <a:endParaRPr lang="zh-TW" altLang="zh-TW" sz="1400" b="0" i="0" u="none" strike="noStrike" cap="none" dirty="0">
                        <a:solidFill>
                          <a:srgbClr val="FF0000"/>
                        </a:solidFill>
                        <a:effectLst/>
                        <a:latin typeface="Arial"/>
                        <a:ea typeface="Arial"/>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pic>
        <p:nvPicPr>
          <p:cNvPr id="6" name="圖片 5" descr="一張含有 文字, 螢幕擷取畫面, 字型 的圖片&#10;&#10;自動產生的描述">
            <a:extLst>
              <a:ext uri="{FF2B5EF4-FFF2-40B4-BE49-F238E27FC236}">
                <a16:creationId xmlns:a16="http://schemas.microsoft.com/office/drawing/2014/main" id="{B0F4012A-278E-EE10-CECC-39E705E26450}"/>
              </a:ext>
            </a:extLst>
          </p:cNvPr>
          <p:cNvPicPr>
            <a:picLocks noChangeAspect="1"/>
          </p:cNvPicPr>
          <p:nvPr/>
        </p:nvPicPr>
        <p:blipFill>
          <a:blip r:embed="rId3"/>
          <a:stretch>
            <a:fillRect/>
          </a:stretch>
        </p:blipFill>
        <p:spPr>
          <a:xfrm>
            <a:off x="631711" y="2302006"/>
            <a:ext cx="3832339" cy="2109280"/>
          </a:xfrm>
          <a:prstGeom prst="rect">
            <a:avLst/>
          </a:prstGeom>
        </p:spPr>
      </p:pic>
      <p:pic>
        <p:nvPicPr>
          <p:cNvPr id="9" name="圖片 8" descr="一張含有 文字, 螢幕擷取畫面, 字型 的圖片&#10;&#10;自動產生的描述">
            <a:extLst>
              <a:ext uri="{FF2B5EF4-FFF2-40B4-BE49-F238E27FC236}">
                <a16:creationId xmlns:a16="http://schemas.microsoft.com/office/drawing/2014/main" id="{BDA36F0F-919D-9E4B-EB48-73C1A65EF543}"/>
              </a:ext>
            </a:extLst>
          </p:cNvPr>
          <p:cNvPicPr>
            <a:picLocks noChangeAspect="1"/>
          </p:cNvPicPr>
          <p:nvPr/>
        </p:nvPicPr>
        <p:blipFill>
          <a:blip r:embed="rId4"/>
          <a:stretch>
            <a:fillRect/>
          </a:stretch>
        </p:blipFill>
        <p:spPr>
          <a:xfrm>
            <a:off x="4672658" y="2225037"/>
            <a:ext cx="3735899" cy="2728985"/>
          </a:xfrm>
          <a:prstGeom prst="rect">
            <a:avLst/>
          </a:prstGeom>
        </p:spPr>
      </p:pic>
      <p:sp>
        <p:nvSpPr>
          <p:cNvPr id="11" name="矩形 10">
            <a:extLst>
              <a:ext uri="{FF2B5EF4-FFF2-40B4-BE49-F238E27FC236}">
                <a16:creationId xmlns:a16="http://schemas.microsoft.com/office/drawing/2014/main" id="{79F2D05F-782F-8E22-C3F1-055A2244647F}"/>
              </a:ext>
            </a:extLst>
          </p:cNvPr>
          <p:cNvSpPr/>
          <p:nvPr/>
        </p:nvSpPr>
        <p:spPr>
          <a:xfrm>
            <a:off x="1630614" y="2455705"/>
            <a:ext cx="2762966" cy="18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3B39D38-CA05-DC51-D831-EC7494323B78}"/>
              </a:ext>
            </a:extLst>
          </p:cNvPr>
          <p:cNvSpPr/>
          <p:nvPr/>
        </p:nvSpPr>
        <p:spPr>
          <a:xfrm>
            <a:off x="5566995" y="2365438"/>
            <a:ext cx="1946391" cy="18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43794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8" name="圖片 7" descr="一張含有 文字, 螢幕擷取畫面, 字型 的圖片&#10;&#10;自動產生的描述">
            <a:extLst>
              <a:ext uri="{FF2B5EF4-FFF2-40B4-BE49-F238E27FC236}">
                <a16:creationId xmlns:a16="http://schemas.microsoft.com/office/drawing/2014/main" id="{AA379FDA-448F-FE67-671B-95B928679D81}"/>
              </a:ext>
            </a:extLst>
          </p:cNvPr>
          <p:cNvPicPr>
            <a:picLocks noChangeAspect="1"/>
          </p:cNvPicPr>
          <p:nvPr/>
        </p:nvPicPr>
        <p:blipFill>
          <a:blip r:embed="rId3"/>
          <a:stretch>
            <a:fillRect/>
          </a:stretch>
        </p:blipFill>
        <p:spPr>
          <a:xfrm>
            <a:off x="739530" y="1591837"/>
            <a:ext cx="5044440" cy="3020060"/>
          </a:xfrm>
          <a:prstGeom prst="rect">
            <a:avLst/>
          </a:prstGeom>
        </p:spPr>
      </p:pic>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93107897"/>
              </p:ext>
            </p:extLst>
          </p:nvPr>
        </p:nvGraphicFramePr>
        <p:xfrm>
          <a:off x="680116" y="1255120"/>
          <a:ext cx="4080829" cy="333314"/>
        </p:xfrm>
        <a:graphic>
          <a:graphicData uri="http://schemas.openxmlformats.org/drawingml/2006/table">
            <a:tbl>
              <a:tblPr firstRow="1" firstCol="1" bandRow="1">
                <a:tableStyleId>{9CF9A00A-0A57-4D0D-8C4F-602D8F7E1F53}</a:tableStyleId>
              </a:tblPr>
              <a:tblGrid>
                <a:gridCol w="4080829">
                  <a:extLst>
                    <a:ext uri="{9D8B030D-6E8A-4147-A177-3AD203B41FA5}">
                      <a16:colId xmlns:a16="http://schemas.microsoft.com/office/drawing/2014/main" val="1017918754"/>
                    </a:ext>
                  </a:extLst>
                </a:gridCol>
              </a:tblGrid>
              <a:tr h="333314">
                <a:tc>
                  <a:txBody>
                    <a:bodyPr/>
                    <a:lstStyle/>
                    <a:p>
                      <a:pPr marL="0" indent="0">
                        <a:lnSpc>
                          <a:spcPct val="104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F.</a:t>
                      </a:r>
                      <a:r>
                        <a:rPr lang="zh-TW" altLang="en-US" sz="1400" kern="100" dirty="0">
                          <a:effectLst/>
                          <a:latin typeface="微軟正黑體" panose="020B0604030504040204" pitchFamily="34" charset="-120"/>
                          <a:ea typeface="微軟正黑體" panose="020B0604030504040204" pitchFamily="34" charset="-120"/>
                        </a:rPr>
                        <a:t>  看診完畢，拿到</a:t>
                      </a:r>
                      <a:r>
                        <a:rPr lang="zh-TW" altLang="en-US" sz="1400" kern="100" dirty="0">
                          <a:solidFill>
                            <a:srgbClr val="FF0000"/>
                          </a:solidFill>
                          <a:effectLst/>
                          <a:latin typeface="微軟正黑體" panose="020B0604030504040204" pitchFamily="34" charset="-120"/>
                          <a:ea typeface="微軟正黑體" panose="020B0604030504040204" pitchFamily="34" charset="-120"/>
                        </a:rPr>
                        <a:t>醫療費用收據</a:t>
                      </a:r>
                      <a:endParaRPr lang="en-US" altLang="zh-TW" sz="1400" kern="1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2994548722"/>
              </p:ext>
            </p:extLst>
          </p:nvPr>
        </p:nvGraphicFramePr>
        <p:xfrm>
          <a:off x="5843384" y="1765283"/>
          <a:ext cx="2923245" cy="974344"/>
        </p:xfrm>
        <a:graphic>
          <a:graphicData uri="http://schemas.openxmlformats.org/drawingml/2006/table">
            <a:tbl>
              <a:tblPr firstRow="1" firstCol="1" bandRow="1">
                <a:tableStyleId>{9CF9A00A-0A57-4D0D-8C4F-602D8F7E1F53}</a:tableStyleId>
              </a:tblPr>
              <a:tblGrid>
                <a:gridCol w="2923245">
                  <a:extLst>
                    <a:ext uri="{9D8B030D-6E8A-4147-A177-3AD203B41FA5}">
                      <a16:colId xmlns:a16="http://schemas.microsoft.com/office/drawing/2014/main" val="1017918754"/>
                    </a:ext>
                  </a:extLst>
                </a:gridCol>
              </a:tblGrid>
              <a:tr h="276864">
                <a:tc>
                  <a:txBody>
                    <a:bodyPr/>
                    <a:lstStyle/>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view</a:t>
                      </a:r>
                    </a:p>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判斷各類費用對於不同保險類別的人屬於</a:t>
                      </a:r>
                      <a:r>
                        <a:rPr lang="zh-TW" altLang="en-US" sz="1400" b="0" i="0" u="none" strike="noStrike" cap="none" dirty="0">
                          <a:solidFill>
                            <a:srgbClr val="FF0000"/>
                          </a:solidFill>
                          <a:effectLst/>
                          <a:latin typeface="Arial"/>
                          <a:ea typeface="Arial"/>
                          <a:cs typeface="Arial"/>
                          <a:sym typeface="Arial"/>
                        </a:rPr>
                        <a:t>健保或自費</a:t>
                      </a:r>
                      <a:r>
                        <a:rPr lang="zh-TW" altLang="en-US" sz="1400" b="0" i="0" u="none" strike="noStrike" cap="none" dirty="0">
                          <a:solidFill>
                            <a:srgbClr val="000000"/>
                          </a:solidFill>
                          <a:effectLst/>
                          <a:latin typeface="Arial"/>
                          <a:ea typeface="Arial"/>
                          <a:cs typeface="Arial"/>
                          <a:sym typeface="Arial"/>
                        </a:rPr>
                        <a:t>，以及</a:t>
                      </a:r>
                      <a:r>
                        <a:rPr lang="zh-TW" altLang="en-US" sz="1400" b="0" i="0" u="none" strike="noStrike" cap="none" dirty="0">
                          <a:solidFill>
                            <a:schemeClr val="tx1"/>
                          </a:solidFill>
                          <a:effectLst/>
                          <a:latin typeface="Arial"/>
                          <a:ea typeface="Arial"/>
                          <a:cs typeface="Arial"/>
                          <a:sym typeface="Arial"/>
                        </a:rPr>
                        <a:t>健保點數或自費金額</a:t>
                      </a:r>
                      <a:r>
                        <a:rPr lang="zh-TW" altLang="en-US" sz="1400" b="0" i="0" u="none" strike="noStrike" cap="none" dirty="0">
                          <a:solidFill>
                            <a:srgbClr val="000000"/>
                          </a:solidFill>
                          <a:effectLst/>
                          <a:latin typeface="Arial"/>
                          <a:ea typeface="Arial"/>
                          <a:cs typeface="Arial"/>
                          <a:sym typeface="Arial"/>
                        </a:rPr>
                        <a:t>應如何計算。</a:t>
                      </a:r>
                      <a:endParaRPr lang="zh-TW" altLang="zh-TW" sz="1400" b="0" i="0" u="none" strike="noStrike" cap="none" dirty="0">
                        <a:solidFill>
                          <a:srgbClr val="000000"/>
                        </a:solidFill>
                        <a:effectLst/>
                        <a:latin typeface="Arial"/>
                        <a:ea typeface="Arial"/>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1" name="矩形 10">
            <a:extLst>
              <a:ext uri="{FF2B5EF4-FFF2-40B4-BE49-F238E27FC236}">
                <a16:creationId xmlns:a16="http://schemas.microsoft.com/office/drawing/2014/main" id="{9AB2F3DC-5BA0-C379-D41B-CCFE820C12ED}"/>
              </a:ext>
            </a:extLst>
          </p:cNvPr>
          <p:cNvSpPr/>
          <p:nvPr/>
        </p:nvSpPr>
        <p:spPr>
          <a:xfrm>
            <a:off x="994229" y="2823029"/>
            <a:ext cx="1030514" cy="15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022F882-1F88-E116-443A-37D015C44D98}"/>
              </a:ext>
            </a:extLst>
          </p:cNvPr>
          <p:cNvSpPr/>
          <p:nvPr/>
        </p:nvSpPr>
        <p:spPr>
          <a:xfrm>
            <a:off x="994230" y="3310563"/>
            <a:ext cx="1030514" cy="15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38339E2-8D55-AEA9-E7FA-ED03FC659DBB}"/>
              </a:ext>
            </a:extLst>
          </p:cNvPr>
          <p:cNvSpPr txBox="1"/>
          <p:nvPr/>
        </p:nvSpPr>
        <p:spPr>
          <a:xfrm>
            <a:off x="3490684" y="765749"/>
            <a:ext cx="5653315"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，看診編號</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CN0029</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spTree>
    <p:extLst>
      <p:ext uri="{BB962C8B-B14F-4D97-AF65-F5344CB8AC3E}">
        <p14:creationId xmlns:p14="http://schemas.microsoft.com/office/powerpoint/2010/main" val="504368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 name="圖片 1">
            <a:extLst>
              <a:ext uri="{FF2B5EF4-FFF2-40B4-BE49-F238E27FC236}">
                <a16:creationId xmlns:a16="http://schemas.microsoft.com/office/drawing/2014/main" id="{7D10C662-ABB0-B709-CB48-F49CC5DB7B67}"/>
              </a:ext>
            </a:extLst>
          </p:cNvPr>
          <p:cNvPicPr>
            <a:picLocks noChangeAspect="1"/>
          </p:cNvPicPr>
          <p:nvPr/>
        </p:nvPicPr>
        <p:blipFill>
          <a:blip r:embed="rId3"/>
          <a:stretch>
            <a:fillRect/>
          </a:stretch>
        </p:blipFill>
        <p:spPr>
          <a:xfrm>
            <a:off x="5544117" y="3178738"/>
            <a:ext cx="3147333" cy="1171338"/>
          </a:xfrm>
          <a:prstGeom prst="rect">
            <a:avLst/>
          </a:prstGeom>
        </p:spPr>
      </p:pic>
      <p:pic>
        <p:nvPicPr>
          <p:cNvPr id="10" name="圖片 9">
            <a:extLst>
              <a:ext uri="{FF2B5EF4-FFF2-40B4-BE49-F238E27FC236}">
                <a16:creationId xmlns:a16="http://schemas.microsoft.com/office/drawing/2014/main" id="{9EE1EF05-EDBC-FE6E-7993-BAFBF9A51835}"/>
              </a:ext>
            </a:extLst>
          </p:cNvPr>
          <p:cNvPicPr>
            <a:picLocks noChangeAspect="1"/>
          </p:cNvPicPr>
          <p:nvPr/>
        </p:nvPicPr>
        <p:blipFill>
          <a:blip r:embed="rId4"/>
          <a:stretch>
            <a:fillRect/>
          </a:stretch>
        </p:blipFill>
        <p:spPr>
          <a:xfrm>
            <a:off x="725971" y="1588434"/>
            <a:ext cx="4495869" cy="3419686"/>
          </a:xfrm>
          <a:prstGeom prst="rect">
            <a:avLst/>
          </a:prstGeom>
        </p:spPr>
      </p:pic>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2783287729"/>
              </p:ext>
            </p:extLst>
          </p:nvPr>
        </p:nvGraphicFramePr>
        <p:xfrm>
          <a:off x="680116" y="1255120"/>
          <a:ext cx="4080829" cy="333314"/>
        </p:xfrm>
        <a:graphic>
          <a:graphicData uri="http://schemas.openxmlformats.org/drawingml/2006/table">
            <a:tbl>
              <a:tblPr firstRow="1" firstCol="1" bandRow="1">
                <a:tableStyleId>{9CF9A00A-0A57-4D0D-8C4F-602D8F7E1F53}</a:tableStyleId>
              </a:tblPr>
              <a:tblGrid>
                <a:gridCol w="4080829">
                  <a:extLst>
                    <a:ext uri="{9D8B030D-6E8A-4147-A177-3AD203B41FA5}">
                      <a16:colId xmlns:a16="http://schemas.microsoft.com/office/drawing/2014/main" val="1017918754"/>
                    </a:ext>
                  </a:extLst>
                </a:gridCol>
              </a:tblGrid>
              <a:tr h="333314">
                <a:tc>
                  <a:txBody>
                    <a:bodyPr/>
                    <a:lstStyle/>
                    <a:p>
                      <a:pPr marL="0" indent="0">
                        <a:lnSpc>
                          <a:spcPct val="104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F.</a:t>
                      </a:r>
                      <a:r>
                        <a:rPr lang="zh-TW" altLang="en-US" sz="1400" kern="100" dirty="0">
                          <a:effectLst/>
                          <a:latin typeface="微軟正黑體" panose="020B0604030504040204" pitchFamily="34" charset="-120"/>
                          <a:ea typeface="微軟正黑體" panose="020B0604030504040204" pitchFamily="34" charset="-120"/>
                        </a:rPr>
                        <a:t>  看診完畢，拿到</a:t>
                      </a:r>
                      <a:r>
                        <a:rPr lang="zh-TW" altLang="en-US" sz="1400" kern="100" dirty="0">
                          <a:solidFill>
                            <a:srgbClr val="FF0000"/>
                          </a:solidFill>
                          <a:effectLst/>
                          <a:latin typeface="微軟正黑體" panose="020B0604030504040204" pitchFamily="34" charset="-120"/>
                          <a:ea typeface="微軟正黑體" panose="020B0604030504040204" pitchFamily="34" charset="-120"/>
                        </a:rPr>
                        <a:t>醫療費用收據</a:t>
                      </a:r>
                      <a:endParaRPr lang="en-US" altLang="zh-TW" sz="1400" kern="1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4023888367"/>
              </p:ext>
            </p:extLst>
          </p:nvPr>
        </p:nvGraphicFramePr>
        <p:xfrm>
          <a:off x="5480526" y="1678198"/>
          <a:ext cx="3274513" cy="752475"/>
        </p:xfrm>
        <a:graphic>
          <a:graphicData uri="http://schemas.openxmlformats.org/drawingml/2006/table">
            <a:tbl>
              <a:tblPr firstRow="1" firstCol="1" bandRow="1">
                <a:tableStyleId>{9CF9A00A-0A57-4D0D-8C4F-602D8F7E1F53}</a:tableStyleId>
              </a:tblPr>
              <a:tblGrid>
                <a:gridCol w="3274513">
                  <a:extLst>
                    <a:ext uri="{9D8B030D-6E8A-4147-A177-3AD203B41FA5}">
                      <a16:colId xmlns:a16="http://schemas.microsoft.com/office/drawing/2014/main" val="1017918754"/>
                    </a:ext>
                  </a:extLst>
                </a:gridCol>
              </a:tblGrid>
              <a:tr h="276864">
                <a:tc>
                  <a:txBody>
                    <a:bodyPr/>
                    <a:lstStyle/>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stored procedure</a:t>
                      </a:r>
                    </a:p>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輸入身分證字號及門診編號查詢當次看診的</a:t>
                      </a:r>
                      <a:r>
                        <a:rPr lang="zh-TW" altLang="en-US" sz="1400" b="0" i="0" u="none" strike="noStrike" cap="none" dirty="0">
                          <a:solidFill>
                            <a:srgbClr val="FF0000"/>
                          </a:solidFill>
                          <a:effectLst/>
                          <a:latin typeface="Arial"/>
                          <a:ea typeface="Arial"/>
                          <a:cs typeface="Arial"/>
                          <a:sym typeface="Arial"/>
                        </a:rPr>
                        <a:t>部分費用明細</a:t>
                      </a:r>
                      <a:endParaRPr lang="zh-TW" altLang="zh-TW" sz="1400" b="0" i="0" u="none" strike="noStrike" cap="none" dirty="0">
                        <a:solidFill>
                          <a:srgbClr val="FF0000"/>
                        </a:solidFill>
                        <a:effectLst/>
                        <a:latin typeface="Arial"/>
                        <a:ea typeface="Arial"/>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1" name="矩形 10">
            <a:extLst>
              <a:ext uri="{FF2B5EF4-FFF2-40B4-BE49-F238E27FC236}">
                <a16:creationId xmlns:a16="http://schemas.microsoft.com/office/drawing/2014/main" id="{9AB2F3DC-5BA0-C379-D41B-CCFE820C12ED}"/>
              </a:ext>
            </a:extLst>
          </p:cNvPr>
          <p:cNvSpPr/>
          <p:nvPr/>
        </p:nvSpPr>
        <p:spPr>
          <a:xfrm>
            <a:off x="811136" y="2571749"/>
            <a:ext cx="2244121" cy="1521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022F882-1F88-E116-443A-37D015C44D98}"/>
              </a:ext>
            </a:extLst>
          </p:cNvPr>
          <p:cNvSpPr/>
          <p:nvPr/>
        </p:nvSpPr>
        <p:spPr>
          <a:xfrm>
            <a:off x="5886448" y="3620896"/>
            <a:ext cx="2749551" cy="203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38339E2-8D55-AEA9-E7FA-ED03FC659DBB}"/>
              </a:ext>
            </a:extLst>
          </p:cNvPr>
          <p:cNvSpPr txBox="1"/>
          <p:nvPr/>
        </p:nvSpPr>
        <p:spPr>
          <a:xfrm>
            <a:off x="3490684" y="765749"/>
            <a:ext cx="5653315"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，看診編號</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CN0029</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pic>
        <p:nvPicPr>
          <p:cNvPr id="14" name="圖片 13">
            <a:extLst>
              <a:ext uri="{FF2B5EF4-FFF2-40B4-BE49-F238E27FC236}">
                <a16:creationId xmlns:a16="http://schemas.microsoft.com/office/drawing/2014/main" id="{A0CB694A-EDFC-28BC-3D82-DEF7FC34D95C}"/>
              </a:ext>
            </a:extLst>
          </p:cNvPr>
          <p:cNvPicPr>
            <a:picLocks noChangeAspect="1"/>
          </p:cNvPicPr>
          <p:nvPr/>
        </p:nvPicPr>
        <p:blipFill>
          <a:blip r:embed="rId5"/>
          <a:stretch>
            <a:fillRect/>
          </a:stretch>
        </p:blipFill>
        <p:spPr>
          <a:xfrm>
            <a:off x="5544117" y="2626602"/>
            <a:ext cx="3147333" cy="281964"/>
          </a:xfrm>
          <a:prstGeom prst="rect">
            <a:avLst/>
          </a:prstGeom>
        </p:spPr>
      </p:pic>
      <p:sp>
        <p:nvSpPr>
          <p:cNvPr id="15" name="矩形 14">
            <a:extLst>
              <a:ext uri="{FF2B5EF4-FFF2-40B4-BE49-F238E27FC236}">
                <a16:creationId xmlns:a16="http://schemas.microsoft.com/office/drawing/2014/main" id="{0D7B0532-B90B-8DFB-C4FB-8D9E5027D0CB}"/>
              </a:ext>
            </a:extLst>
          </p:cNvPr>
          <p:cNvSpPr/>
          <p:nvPr/>
        </p:nvSpPr>
        <p:spPr>
          <a:xfrm>
            <a:off x="3055258" y="2571749"/>
            <a:ext cx="2097314" cy="16881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BD622050-7AD9-1D32-4AC9-14B554877ED9}"/>
              </a:ext>
            </a:extLst>
          </p:cNvPr>
          <p:cNvSpPr/>
          <p:nvPr/>
        </p:nvSpPr>
        <p:spPr>
          <a:xfrm>
            <a:off x="5886447" y="3831771"/>
            <a:ext cx="2749551" cy="428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6461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13" name="圖片 12" descr="一張含有 文字, 螢幕擷取畫面, 字型 的圖片&#10;&#10;自動產生的描述">
            <a:extLst>
              <a:ext uri="{FF2B5EF4-FFF2-40B4-BE49-F238E27FC236}">
                <a16:creationId xmlns:a16="http://schemas.microsoft.com/office/drawing/2014/main" id="{7925A4D7-058D-24C0-3830-8368E5F60730}"/>
              </a:ext>
            </a:extLst>
          </p:cNvPr>
          <p:cNvPicPr>
            <a:picLocks noChangeAspect="1"/>
          </p:cNvPicPr>
          <p:nvPr/>
        </p:nvPicPr>
        <p:blipFill>
          <a:blip r:embed="rId3"/>
          <a:stretch>
            <a:fillRect/>
          </a:stretch>
        </p:blipFill>
        <p:spPr>
          <a:xfrm>
            <a:off x="4679950" y="2245405"/>
            <a:ext cx="4084181" cy="2535237"/>
          </a:xfrm>
          <a:prstGeom prst="rect">
            <a:avLst/>
          </a:prstGeom>
        </p:spPr>
      </p:pic>
      <p:pic>
        <p:nvPicPr>
          <p:cNvPr id="10" name="圖片 9" descr="一張含有 文字, 螢幕擷取畫面, 字型 的圖片&#10;&#10;自動產生的描述">
            <a:extLst>
              <a:ext uri="{FF2B5EF4-FFF2-40B4-BE49-F238E27FC236}">
                <a16:creationId xmlns:a16="http://schemas.microsoft.com/office/drawing/2014/main" id="{60F292A4-3F3F-44D7-C918-BE0B3FCF3333}"/>
              </a:ext>
            </a:extLst>
          </p:cNvPr>
          <p:cNvPicPr>
            <a:picLocks noChangeAspect="1"/>
          </p:cNvPicPr>
          <p:nvPr/>
        </p:nvPicPr>
        <p:blipFill>
          <a:blip r:embed="rId4"/>
          <a:stretch>
            <a:fillRect/>
          </a:stretch>
        </p:blipFill>
        <p:spPr>
          <a:xfrm>
            <a:off x="367028" y="2232352"/>
            <a:ext cx="4097022" cy="2137797"/>
          </a:xfrm>
          <a:prstGeom prst="rect">
            <a:avLst/>
          </a:prstGeom>
        </p:spPr>
      </p:pic>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2544567519"/>
              </p:ext>
            </p:extLst>
          </p:nvPr>
        </p:nvGraphicFramePr>
        <p:xfrm>
          <a:off x="680116" y="1255120"/>
          <a:ext cx="4080829" cy="333314"/>
        </p:xfrm>
        <a:graphic>
          <a:graphicData uri="http://schemas.openxmlformats.org/drawingml/2006/table">
            <a:tbl>
              <a:tblPr firstRow="1" firstCol="1" bandRow="1">
                <a:tableStyleId>{9CF9A00A-0A57-4D0D-8C4F-602D8F7E1F53}</a:tableStyleId>
              </a:tblPr>
              <a:tblGrid>
                <a:gridCol w="4080829">
                  <a:extLst>
                    <a:ext uri="{9D8B030D-6E8A-4147-A177-3AD203B41FA5}">
                      <a16:colId xmlns:a16="http://schemas.microsoft.com/office/drawing/2014/main" val="1017918754"/>
                    </a:ext>
                  </a:extLst>
                </a:gridCol>
              </a:tblGrid>
              <a:tr h="333314">
                <a:tc>
                  <a:txBody>
                    <a:bodyPr/>
                    <a:lstStyle/>
                    <a:p>
                      <a:pPr marL="0" indent="0">
                        <a:lnSpc>
                          <a:spcPct val="104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F.</a:t>
                      </a:r>
                      <a:r>
                        <a:rPr lang="zh-TW" altLang="en-US" sz="1400" kern="100" dirty="0">
                          <a:effectLst/>
                          <a:latin typeface="微軟正黑體" panose="020B0604030504040204" pitchFamily="34" charset="-120"/>
                          <a:ea typeface="微軟正黑體" panose="020B0604030504040204" pitchFamily="34" charset="-120"/>
                        </a:rPr>
                        <a:t>  看診完畢，拿到</a:t>
                      </a:r>
                      <a:r>
                        <a:rPr lang="zh-TW" altLang="en-US" sz="1400" kern="100" dirty="0">
                          <a:solidFill>
                            <a:srgbClr val="FF0000"/>
                          </a:solidFill>
                          <a:effectLst/>
                          <a:latin typeface="微軟正黑體" panose="020B0604030504040204" pitchFamily="34" charset="-120"/>
                          <a:ea typeface="微軟正黑體" panose="020B0604030504040204" pitchFamily="34" charset="-120"/>
                        </a:rPr>
                        <a:t>醫療費用收據</a:t>
                      </a:r>
                      <a:endParaRPr lang="en-US" altLang="zh-TW" sz="1400" kern="1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1652424276"/>
              </p:ext>
            </p:extLst>
          </p:nvPr>
        </p:nvGraphicFramePr>
        <p:xfrm>
          <a:off x="311867" y="1898198"/>
          <a:ext cx="4152183" cy="276205"/>
        </p:xfrm>
        <a:graphic>
          <a:graphicData uri="http://schemas.openxmlformats.org/drawingml/2006/table">
            <a:tbl>
              <a:tblPr firstRow="1" firstCol="1" bandRow="1">
                <a:tableStyleId>{9CF9A00A-0A57-4D0D-8C4F-602D8F7E1F53}</a:tableStyleId>
              </a:tblPr>
              <a:tblGrid>
                <a:gridCol w="4152183">
                  <a:extLst>
                    <a:ext uri="{9D8B030D-6E8A-4147-A177-3AD203B41FA5}">
                      <a16:colId xmlns:a16="http://schemas.microsoft.com/office/drawing/2014/main" val="1017918754"/>
                    </a:ext>
                  </a:extLst>
                </a:gridCol>
              </a:tblGrid>
              <a:tr h="2762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Arial"/>
                          <a:ea typeface="Arial"/>
                          <a:cs typeface="Arial"/>
                          <a:sym typeface="Wingdings" panose="05000000000000000000" pitchFamily="2" charset="2"/>
                        </a:rPr>
                        <a:t></a:t>
                      </a:r>
                      <a:r>
                        <a:rPr lang="zh-TW" altLang="zh-TW"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function</a:t>
                      </a:r>
                      <a:r>
                        <a:rPr lang="zh-TW" altLang="zh-TW" sz="1400" b="0" i="0" u="none" strike="noStrike" cap="none" dirty="0">
                          <a:solidFill>
                            <a:srgbClr val="000000"/>
                          </a:solidFill>
                          <a:effectLst/>
                          <a:latin typeface="Arial"/>
                          <a:ea typeface="Arial"/>
                          <a:cs typeface="Arial"/>
                          <a:sym typeface="Arial"/>
                        </a:rPr>
                        <a:t>判斷部分費用項目的</a:t>
                      </a:r>
                      <a:r>
                        <a:rPr lang="zh-TW" altLang="zh-TW" sz="1400" b="0" i="0" u="none" strike="noStrike" cap="none" dirty="0">
                          <a:solidFill>
                            <a:srgbClr val="FF0000"/>
                          </a:solidFill>
                          <a:effectLst/>
                          <a:latin typeface="Arial"/>
                          <a:ea typeface="Arial"/>
                          <a:cs typeface="Arial"/>
                          <a:sym typeface="Arial"/>
                        </a:rPr>
                        <a:t>總健保申報點數</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1" name="矩形 10">
            <a:extLst>
              <a:ext uri="{FF2B5EF4-FFF2-40B4-BE49-F238E27FC236}">
                <a16:creationId xmlns:a16="http://schemas.microsoft.com/office/drawing/2014/main" id="{9AB2F3DC-5BA0-C379-D41B-CCFE820C12ED}"/>
              </a:ext>
            </a:extLst>
          </p:cNvPr>
          <p:cNvSpPr/>
          <p:nvPr/>
        </p:nvSpPr>
        <p:spPr>
          <a:xfrm>
            <a:off x="947489" y="3687037"/>
            <a:ext cx="1766046" cy="15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022F882-1F88-E116-443A-37D015C44D98}"/>
              </a:ext>
            </a:extLst>
          </p:cNvPr>
          <p:cNvSpPr/>
          <p:nvPr/>
        </p:nvSpPr>
        <p:spPr>
          <a:xfrm>
            <a:off x="947489" y="3160009"/>
            <a:ext cx="1030514" cy="156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38339E2-8D55-AEA9-E7FA-ED03FC659DBB}"/>
              </a:ext>
            </a:extLst>
          </p:cNvPr>
          <p:cNvSpPr txBox="1"/>
          <p:nvPr/>
        </p:nvSpPr>
        <p:spPr>
          <a:xfrm>
            <a:off x="3490684" y="765749"/>
            <a:ext cx="5653315"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，看診編號</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CN0029</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9" name="表格 8">
            <a:extLst>
              <a:ext uri="{FF2B5EF4-FFF2-40B4-BE49-F238E27FC236}">
                <a16:creationId xmlns:a16="http://schemas.microsoft.com/office/drawing/2014/main" id="{AD2450A8-AB0D-1DC2-5B44-E35152AEE4CB}"/>
              </a:ext>
            </a:extLst>
          </p:cNvPr>
          <p:cNvGraphicFramePr>
            <a:graphicFrameLocks noGrp="1"/>
          </p:cNvGraphicFramePr>
          <p:nvPr>
            <p:extLst>
              <p:ext uri="{D42A27DB-BD31-4B8C-83A1-F6EECF244321}">
                <p14:modId xmlns:p14="http://schemas.microsoft.com/office/powerpoint/2010/main" val="1491946984"/>
              </p:ext>
            </p:extLst>
          </p:nvPr>
        </p:nvGraphicFramePr>
        <p:xfrm>
          <a:off x="4679950" y="1898198"/>
          <a:ext cx="4152183" cy="276205"/>
        </p:xfrm>
        <a:graphic>
          <a:graphicData uri="http://schemas.openxmlformats.org/drawingml/2006/table">
            <a:tbl>
              <a:tblPr firstRow="1" firstCol="1" bandRow="1">
                <a:tableStyleId>{9CF9A00A-0A57-4D0D-8C4F-602D8F7E1F53}</a:tableStyleId>
              </a:tblPr>
              <a:tblGrid>
                <a:gridCol w="4152183">
                  <a:extLst>
                    <a:ext uri="{9D8B030D-6E8A-4147-A177-3AD203B41FA5}">
                      <a16:colId xmlns:a16="http://schemas.microsoft.com/office/drawing/2014/main" val="1017918754"/>
                    </a:ext>
                  </a:extLst>
                </a:gridCol>
              </a:tblGrid>
              <a:tr h="2762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Arial"/>
                          <a:ea typeface="Arial"/>
                          <a:cs typeface="Arial"/>
                          <a:sym typeface="Wingdings" panose="05000000000000000000" pitchFamily="2" charset="2"/>
                        </a:rPr>
                        <a:t></a:t>
                      </a:r>
                      <a:r>
                        <a:rPr lang="zh-TW" altLang="zh-TW"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function</a:t>
                      </a:r>
                      <a:r>
                        <a:rPr lang="zh-TW" altLang="zh-TW" sz="1400" b="0" i="0" u="none" strike="noStrike" cap="none" dirty="0">
                          <a:solidFill>
                            <a:srgbClr val="000000"/>
                          </a:solidFill>
                          <a:effectLst/>
                          <a:latin typeface="Arial"/>
                          <a:ea typeface="Arial"/>
                          <a:cs typeface="Arial"/>
                          <a:sym typeface="Arial"/>
                        </a:rPr>
                        <a:t>判斷部分費用項目的</a:t>
                      </a:r>
                      <a:r>
                        <a:rPr lang="zh-TW" altLang="zh-TW" sz="1400" b="0" i="0" u="none" strike="noStrike" cap="none" dirty="0">
                          <a:solidFill>
                            <a:srgbClr val="FF0000"/>
                          </a:solidFill>
                          <a:effectLst/>
                          <a:latin typeface="Arial"/>
                          <a:ea typeface="Arial"/>
                          <a:cs typeface="Arial"/>
                          <a:sym typeface="Arial"/>
                        </a:rPr>
                        <a:t>總自費金額</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5" name="矩形 14">
            <a:extLst>
              <a:ext uri="{FF2B5EF4-FFF2-40B4-BE49-F238E27FC236}">
                <a16:creationId xmlns:a16="http://schemas.microsoft.com/office/drawing/2014/main" id="{4554AEA5-26A1-63D4-3A40-C9DD69970BF9}"/>
              </a:ext>
            </a:extLst>
          </p:cNvPr>
          <p:cNvSpPr/>
          <p:nvPr/>
        </p:nvSpPr>
        <p:spPr>
          <a:xfrm>
            <a:off x="5327172" y="3342002"/>
            <a:ext cx="1240541" cy="163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24588494-AD0E-065B-BE6C-42FF069F2402}"/>
              </a:ext>
            </a:extLst>
          </p:cNvPr>
          <p:cNvSpPr/>
          <p:nvPr/>
        </p:nvSpPr>
        <p:spPr>
          <a:xfrm>
            <a:off x="5327171" y="3986836"/>
            <a:ext cx="1842885" cy="163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9169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 name="圖片 1" descr="一張含有 文字, 螢幕擷取畫面, 字型, 數字 的圖片&#10;&#10;自動產生的描述">
            <a:extLst>
              <a:ext uri="{FF2B5EF4-FFF2-40B4-BE49-F238E27FC236}">
                <a16:creationId xmlns:a16="http://schemas.microsoft.com/office/drawing/2014/main" id="{A0C14ED5-8D24-7F77-D110-2EA885EC37A1}"/>
              </a:ext>
            </a:extLst>
          </p:cNvPr>
          <p:cNvPicPr>
            <a:picLocks noChangeAspect="1"/>
          </p:cNvPicPr>
          <p:nvPr/>
        </p:nvPicPr>
        <p:blipFill>
          <a:blip r:embed="rId3"/>
          <a:stretch>
            <a:fillRect/>
          </a:stretch>
        </p:blipFill>
        <p:spPr>
          <a:xfrm>
            <a:off x="842107" y="2015456"/>
            <a:ext cx="3368855" cy="2873810"/>
          </a:xfrm>
          <a:prstGeom prst="rect">
            <a:avLst/>
          </a:prstGeom>
        </p:spPr>
      </p:pic>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1471451279"/>
              </p:ext>
            </p:extLst>
          </p:nvPr>
        </p:nvGraphicFramePr>
        <p:xfrm>
          <a:off x="680116" y="1255120"/>
          <a:ext cx="4080829" cy="333314"/>
        </p:xfrm>
        <a:graphic>
          <a:graphicData uri="http://schemas.openxmlformats.org/drawingml/2006/table">
            <a:tbl>
              <a:tblPr firstRow="1" firstCol="1" bandRow="1">
                <a:tableStyleId>{9CF9A00A-0A57-4D0D-8C4F-602D8F7E1F53}</a:tableStyleId>
              </a:tblPr>
              <a:tblGrid>
                <a:gridCol w="4080829">
                  <a:extLst>
                    <a:ext uri="{9D8B030D-6E8A-4147-A177-3AD203B41FA5}">
                      <a16:colId xmlns:a16="http://schemas.microsoft.com/office/drawing/2014/main" val="1017918754"/>
                    </a:ext>
                  </a:extLst>
                </a:gridCol>
              </a:tblGrid>
              <a:tr h="333314">
                <a:tc>
                  <a:txBody>
                    <a:bodyPr/>
                    <a:lstStyle/>
                    <a:p>
                      <a:pPr marL="0" indent="0">
                        <a:lnSpc>
                          <a:spcPct val="104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F.</a:t>
                      </a:r>
                      <a:r>
                        <a:rPr lang="zh-TW" altLang="en-US" sz="1400" kern="100" dirty="0">
                          <a:effectLst/>
                          <a:latin typeface="微軟正黑體" panose="020B0604030504040204" pitchFamily="34" charset="-120"/>
                          <a:ea typeface="微軟正黑體" panose="020B0604030504040204" pitchFamily="34" charset="-120"/>
                        </a:rPr>
                        <a:t>  看診完畢，拿到</a:t>
                      </a:r>
                      <a:r>
                        <a:rPr lang="zh-TW" altLang="en-US" sz="1400" kern="100" dirty="0">
                          <a:solidFill>
                            <a:srgbClr val="FF0000"/>
                          </a:solidFill>
                          <a:effectLst/>
                          <a:latin typeface="微軟正黑體" panose="020B0604030504040204" pitchFamily="34" charset="-120"/>
                          <a:ea typeface="微軟正黑體" panose="020B0604030504040204" pitchFamily="34" charset="-120"/>
                        </a:rPr>
                        <a:t>醫療費用收據</a:t>
                      </a:r>
                      <a:endParaRPr lang="en-US" altLang="zh-TW" sz="1400" kern="1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813765409"/>
              </p:ext>
            </p:extLst>
          </p:nvPr>
        </p:nvGraphicFramePr>
        <p:xfrm>
          <a:off x="842107" y="1739251"/>
          <a:ext cx="4152183" cy="276205"/>
        </p:xfrm>
        <a:graphic>
          <a:graphicData uri="http://schemas.openxmlformats.org/drawingml/2006/table">
            <a:tbl>
              <a:tblPr firstRow="1" firstCol="1" bandRow="1">
                <a:tableStyleId>{9CF9A00A-0A57-4D0D-8C4F-602D8F7E1F53}</a:tableStyleId>
              </a:tblPr>
              <a:tblGrid>
                <a:gridCol w="4152183">
                  <a:extLst>
                    <a:ext uri="{9D8B030D-6E8A-4147-A177-3AD203B41FA5}">
                      <a16:colId xmlns:a16="http://schemas.microsoft.com/office/drawing/2014/main" val="1017918754"/>
                    </a:ext>
                  </a:extLst>
                </a:gridCol>
              </a:tblGrid>
              <a:tr h="2762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Arial"/>
                          <a:ea typeface="Arial"/>
                          <a:cs typeface="Arial"/>
                          <a:sym typeface="Wingdings" panose="05000000000000000000" pitchFamily="2" charset="2"/>
                        </a:rPr>
                        <a:t></a:t>
                      </a:r>
                      <a:r>
                        <a:rPr lang="zh-TW" altLang="zh-TW"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function</a:t>
                      </a:r>
                      <a:r>
                        <a:rPr lang="zh-TW" altLang="zh-TW" sz="1400" b="0" i="0" u="none" strike="noStrike" cap="none" dirty="0">
                          <a:solidFill>
                            <a:srgbClr val="000000"/>
                          </a:solidFill>
                          <a:effectLst/>
                          <a:latin typeface="Arial"/>
                          <a:ea typeface="Arial"/>
                          <a:cs typeface="Arial"/>
                          <a:sym typeface="Arial"/>
                        </a:rPr>
                        <a:t>判斷門診屬於哪個掛號時段</a:t>
                      </a:r>
                      <a:endParaRPr lang="zh-TW" altLang="zh-TW" sz="1400" b="0" i="0" u="none" strike="noStrike" cap="none" dirty="0">
                        <a:solidFill>
                          <a:srgbClr val="FF0000"/>
                        </a:solidFill>
                        <a:effectLst/>
                        <a:latin typeface="Arial"/>
                        <a:ea typeface="Arial"/>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2" name="矩形 11">
            <a:extLst>
              <a:ext uri="{FF2B5EF4-FFF2-40B4-BE49-F238E27FC236}">
                <a16:creationId xmlns:a16="http://schemas.microsoft.com/office/drawing/2014/main" id="{B022F882-1F88-E116-443A-37D015C44D98}"/>
              </a:ext>
            </a:extLst>
          </p:cNvPr>
          <p:cNvSpPr/>
          <p:nvPr/>
        </p:nvSpPr>
        <p:spPr>
          <a:xfrm>
            <a:off x="1422419" y="3360057"/>
            <a:ext cx="1886856" cy="169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38339E2-8D55-AEA9-E7FA-ED03FC659DBB}"/>
              </a:ext>
            </a:extLst>
          </p:cNvPr>
          <p:cNvSpPr txBox="1"/>
          <p:nvPr/>
        </p:nvSpPr>
        <p:spPr>
          <a:xfrm>
            <a:off x="3490684" y="765749"/>
            <a:ext cx="5653315"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，看診編號</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CN0029</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6" name="表格 5">
            <a:extLst>
              <a:ext uri="{FF2B5EF4-FFF2-40B4-BE49-F238E27FC236}">
                <a16:creationId xmlns:a16="http://schemas.microsoft.com/office/drawing/2014/main" id="{A7EA2D09-7AB8-2B08-55D9-49521A9A944A}"/>
              </a:ext>
            </a:extLst>
          </p:cNvPr>
          <p:cNvGraphicFramePr>
            <a:graphicFrameLocks noGrp="1"/>
          </p:cNvGraphicFramePr>
          <p:nvPr>
            <p:extLst>
              <p:ext uri="{D42A27DB-BD31-4B8C-83A1-F6EECF244321}">
                <p14:modId xmlns:p14="http://schemas.microsoft.com/office/powerpoint/2010/main" val="2041208340"/>
              </p:ext>
            </p:extLst>
          </p:nvPr>
        </p:nvGraphicFramePr>
        <p:xfrm>
          <a:off x="4542096" y="3456565"/>
          <a:ext cx="3922017" cy="338554"/>
        </p:xfrm>
        <a:graphic>
          <a:graphicData uri="http://schemas.openxmlformats.org/drawingml/2006/table">
            <a:tbl>
              <a:tblPr/>
              <a:tblGrid>
                <a:gridCol w="534348">
                  <a:extLst>
                    <a:ext uri="{9D8B030D-6E8A-4147-A177-3AD203B41FA5}">
                      <a16:colId xmlns:a16="http://schemas.microsoft.com/office/drawing/2014/main" val="3424240486"/>
                    </a:ext>
                  </a:extLst>
                </a:gridCol>
                <a:gridCol w="3387669">
                  <a:extLst>
                    <a:ext uri="{9D8B030D-6E8A-4147-A177-3AD203B41FA5}">
                      <a16:colId xmlns:a16="http://schemas.microsoft.com/office/drawing/2014/main" val="3073475260"/>
                    </a:ext>
                  </a:extLst>
                </a:gridCol>
              </a:tblGrid>
              <a:tr h="338554">
                <a:tc>
                  <a:txBody>
                    <a:bodyPr/>
                    <a:lstStyle/>
                    <a:p>
                      <a:r>
                        <a:rPr lang="en-US" dirty="0">
                          <a:effectLst/>
                        </a:rPr>
                        <a:t>%w</a:t>
                      </a:r>
                    </a:p>
                  </a:txBody>
                  <a:tcPr marL="76200" marR="76200" marT="38100" marB="381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zh-TW" altLang="en-US" dirty="0">
                          <a:effectLst/>
                        </a:rPr>
                        <a:t>一週的第幾天，</a:t>
                      </a:r>
                      <a:r>
                        <a:rPr lang="en-US" altLang="zh-TW" dirty="0">
                          <a:effectLst/>
                        </a:rPr>
                        <a:t>0=</a:t>
                      </a:r>
                      <a:r>
                        <a:rPr lang="zh-TW" altLang="en-US" dirty="0">
                          <a:effectLst/>
                        </a:rPr>
                        <a:t>星期日</a:t>
                      </a:r>
                      <a:r>
                        <a:rPr lang="en-US" altLang="zh-TW" dirty="0">
                          <a:effectLst/>
                        </a:rPr>
                        <a:t>..6=</a:t>
                      </a:r>
                      <a:r>
                        <a:rPr lang="zh-TW" altLang="en-US" dirty="0">
                          <a:effectLst/>
                        </a:rPr>
                        <a:t>星期六</a:t>
                      </a:r>
                    </a:p>
                  </a:txBody>
                  <a:tcPr marL="76200" marR="76200" marT="38100" marB="381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88976768"/>
                  </a:ext>
                </a:extLst>
              </a:tr>
            </a:tbl>
          </a:graphicData>
        </a:graphic>
      </p:graphicFrame>
      <p:graphicFrame>
        <p:nvGraphicFramePr>
          <p:cNvPr id="8" name="表格 13">
            <a:extLst>
              <a:ext uri="{FF2B5EF4-FFF2-40B4-BE49-F238E27FC236}">
                <a16:creationId xmlns:a16="http://schemas.microsoft.com/office/drawing/2014/main" id="{B47D872A-5E21-AAEA-FA7A-E9EBC2A96E78}"/>
              </a:ext>
            </a:extLst>
          </p:cNvPr>
          <p:cNvGraphicFramePr>
            <a:graphicFrameLocks noGrp="1"/>
          </p:cNvGraphicFramePr>
          <p:nvPr>
            <p:extLst>
              <p:ext uri="{D42A27DB-BD31-4B8C-83A1-F6EECF244321}">
                <p14:modId xmlns:p14="http://schemas.microsoft.com/office/powerpoint/2010/main" val="2404975142"/>
              </p:ext>
            </p:extLst>
          </p:nvPr>
        </p:nvGraphicFramePr>
        <p:xfrm>
          <a:off x="4542096" y="3926353"/>
          <a:ext cx="3922017" cy="741680"/>
        </p:xfrm>
        <a:graphic>
          <a:graphicData uri="http://schemas.openxmlformats.org/drawingml/2006/table">
            <a:tbl>
              <a:tblPr firstRow="1" bandRow="1">
                <a:tableStyleId>{9CF9A00A-0A57-4D0D-8C4F-602D8F7E1F53}</a:tableStyleId>
              </a:tblPr>
              <a:tblGrid>
                <a:gridCol w="3189840">
                  <a:extLst>
                    <a:ext uri="{9D8B030D-6E8A-4147-A177-3AD203B41FA5}">
                      <a16:colId xmlns:a16="http://schemas.microsoft.com/office/drawing/2014/main" val="1231056957"/>
                    </a:ext>
                  </a:extLst>
                </a:gridCol>
                <a:gridCol w="732177">
                  <a:extLst>
                    <a:ext uri="{9D8B030D-6E8A-4147-A177-3AD203B41FA5}">
                      <a16:colId xmlns:a16="http://schemas.microsoft.com/office/drawing/2014/main" val="1433720898"/>
                    </a:ext>
                  </a:extLst>
                </a:gridCol>
              </a:tblGrid>
              <a:tr h="370840">
                <a:tc>
                  <a:txBody>
                    <a:bodyPr/>
                    <a:lstStyle/>
                    <a:p>
                      <a:r>
                        <a:rPr lang="en-US" altLang="zh-TW" sz="1400" b="0" i="0" u="none" strike="noStrike" cap="none" dirty="0">
                          <a:solidFill>
                            <a:srgbClr val="000000"/>
                          </a:solidFill>
                          <a:effectLst/>
                          <a:latin typeface="Arial" panose="020B0604020202020204" pitchFamily="34" charset="0"/>
                          <a:ea typeface="微軟正黑體" panose="020B0604030504040204" pitchFamily="34" charset="-120"/>
                          <a:cs typeface="Arial" panose="020B0604020202020204" pitchFamily="34" charset="0"/>
                          <a:sym typeface="Arial"/>
                        </a:rPr>
                        <a:t>DATE_FORMAT(date, format)</a:t>
                      </a:r>
                      <a:endParaRPr lang="zh-TW" altLang="en-US" dirty="0">
                        <a:latin typeface="Arial" panose="020B0604020202020204" pitchFamily="34" charset="0"/>
                        <a:ea typeface="微軟正黑體" panose="020B0604030504040204" pitchFamily="34" charset="-120"/>
                        <a:cs typeface="Arial" panose="020B0604020202020204" pitchFamily="34" charset="0"/>
                      </a:endParaRPr>
                    </a:p>
                  </a:txBody>
                  <a:tcPr>
                    <a:solidFill>
                      <a:schemeClr val="accent6"/>
                    </a:solidFill>
                  </a:tcPr>
                </a:tc>
                <a:tc>
                  <a:txBody>
                    <a:bodyPr/>
                    <a:lstStyle/>
                    <a:p>
                      <a:r>
                        <a:rPr lang="zh-TW" altLang="en-US" dirty="0">
                          <a:latin typeface="微軟正黑體" panose="020B0604030504040204" pitchFamily="34" charset="-120"/>
                          <a:ea typeface="微軟正黑體" panose="020B0604030504040204" pitchFamily="34" charset="-120"/>
                        </a:rPr>
                        <a:t>結果值</a:t>
                      </a:r>
                    </a:p>
                  </a:txBody>
                  <a:tcPr>
                    <a:solidFill>
                      <a:schemeClr val="accent6"/>
                    </a:solidFill>
                  </a:tcPr>
                </a:tc>
                <a:extLst>
                  <a:ext uri="{0D108BD9-81ED-4DB2-BD59-A6C34878D82A}">
                    <a16:rowId xmlns:a16="http://schemas.microsoft.com/office/drawing/2014/main" val="2205408826"/>
                  </a:ext>
                </a:extLst>
              </a:tr>
              <a:tr h="370840">
                <a:tc>
                  <a:txBody>
                    <a:bodyPr/>
                    <a:lstStyle/>
                    <a:p>
                      <a:r>
                        <a:rPr lang="en-US" altLang="zh-TW" dirty="0">
                          <a:latin typeface="Arial" panose="020B0604020202020204" pitchFamily="34" charset="0"/>
                          <a:ea typeface="微軟正黑體" panose="020B0604030504040204" pitchFamily="34" charset="-120"/>
                          <a:cs typeface="Arial" panose="020B0604020202020204" pitchFamily="34" charset="0"/>
                        </a:rPr>
                        <a:t>DATE_FORMAT(‘2023-06-06’, '%w’)</a:t>
                      </a:r>
                      <a:endParaRPr lang="zh-TW" altLang="en-US" dirty="0">
                        <a:latin typeface="Arial" panose="020B0604020202020204" pitchFamily="34" charset="0"/>
                        <a:ea typeface="微軟正黑體" panose="020B0604030504040204" pitchFamily="34" charset="-120"/>
                        <a:cs typeface="Arial" panose="020B0604020202020204" pitchFamily="34" charset="0"/>
                      </a:endParaRPr>
                    </a:p>
                  </a:txBody>
                  <a:tcPr>
                    <a:solidFill>
                      <a:schemeClr val="accent6"/>
                    </a:solidFill>
                  </a:tcPr>
                </a:tc>
                <a:tc>
                  <a:txBody>
                    <a:bodyPr/>
                    <a:lstStyle/>
                    <a:p>
                      <a:r>
                        <a:rPr lang="en-US" altLang="zh-TW" dirty="0">
                          <a:latin typeface="微軟正黑體" panose="020B0604030504040204" pitchFamily="34" charset="-120"/>
                          <a:ea typeface="微軟正黑體" panose="020B0604030504040204" pitchFamily="34" charset="-120"/>
                        </a:rPr>
                        <a:t>2</a:t>
                      </a:r>
                      <a:endParaRPr lang="zh-TW" altLang="en-US" dirty="0">
                        <a:latin typeface="微軟正黑體" panose="020B0604030504040204" pitchFamily="34" charset="-120"/>
                        <a:ea typeface="微軟正黑體" panose="020B0604030504040204" pitchFamily="34" charset="-120"/>
                      </a:endParaRPr>
                    </a:p>
                  </a:txBody>
                  <a:tcPr>
                    <a:solidFill>
                      <a:schemeClr val="accent6"/>
                    </a:solidFill>
                  </a:tcPr>
                </a:tc>
                <a:extLst>
                  <a:ext uri="{0D108BD9-81ED-4DB2-BD59-A6C34878D82A}">
                    <a16:rowId xmlns:a16="http://schemas.microsoft.com/office/drawing/2014/main" val="4157506205"/>
                  </a:ext>
                </a:extLst>
              </a:tr>
            </a:tbl>
          </a:graphicData>
        </a:graphic>
      </p:graphicFrame>
      <p:sp>
        <p:nvSpPr>
          <p:cNvPr id="14" name="矩形 13">
            <a:extLst>
              <a:ext uri="{FF2B5EF4-FFF2-40B4-BE49-F238E27FC236}">
                <a16:creationId xmlns:a16="http://schemas.microsoft.com/office/drawing/2014/main" id="{1451DD36-BC31-172F-FBC7-F06F68BD8309}"/>
              </a:ext>
            </a:extLst>
          </p:cNvPr>
          <p:cNvSpPr/>
          <p:nvPr/>
        </p:nvSpPr>
        <p:spPr>
          <a:xfrm>
            <a:off x="1509960" y="4442692"/>
            <a:ext cx="434954" cy="169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47847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10" name="圖片 9">
            <a:extLst>
              <a:ext uri="{FF2B5EF4-FFF2-40B4-BE49-F238E27FC236}">
                <a16:creationId xmlns:a16="http://schemas.microsoft.com/office/drawing/2014/main" id="{28F38E91-5A32-3391-4FFA-7B461302DFCC}"/>
              </a:ext>
            </a:extLst>
          </p:cNvPr>
          <p:cNvPicPr>
            <a:picLocks noChangeAspect="1"/>
          </p:cNvPicPr>
          <p:nvPr/>
        </p:nvPicPr>
        <p:blipFill>
          <a:blip r:embed="rId3"/>
          <a:stretch>
            <a:fillRect/>
          </a:stretch>
        </p:blipFill>
        <p:spPr>
          <a:xfrm>
            <a:off x="6059715" y="2162882"/>
            <a:ext cx="2764734" cy="2102936"/>
          </a:xfrm>
          <a:prstGeom prst="rect">
            <a:avLst/>
          </a:prstGeom>
        </p:spPr>
      </p:pic>
      <p:sp>
        <p:nvSpPr>
          <p:cNvPr id="20" name="矩形 19">
            <a:extLst>
              <a:ext uri="{FF2B5EF4-FFF2-40B4-BE49-F238E27FC236}">
                <a16:creationId xmlns:a16="http://schemas.microsoft.com/office/drawing/2014/main" id="{72665438-3BE2-D961-2590-5F8508F0A190}"/>
              </a:ext>
            </a:extLst>
          </p:cNvPr>
          <p:cNvSpPr/>
          <p:nvPr/>
        </p:nvSpPr>
        <p:spPr>
          <a:xfrm>
            <a:off x="6125029" y="3921125"/>
            <a:ext cx="1364344" cy="1742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1640468739"/>
              </p:ext>
            </p:extLst>
          </p:nvPr>
        </p:nvGraphicFramePr>
        <p:xfrm>
          <a:off x="680116" y="1255120"/>
          <a:ext cx="4080829" cy="333314"/>
        </p:xfrm>
        <a:graphic>
          <a:graphicData uri="http://schemas.openxmlformats.org/drawingml/2006/table">
            <a:tbl>
              <a:tblPr firstRow="1" firstCol="1" bandRow="1">
                <a:tableStyleId>{9CF9A00A-0A57-4D0D-8C4F-602D8F7E1F53}</a:tableStyleId>
              </a:tblPr>
              <a:tblGrid>
                <a:gridCol w="4080829">
                  <a:extLst>
                    <a:ext uri="{9D8B030D-6E8A-4147-A177-3AD203B41FA5}">
                      <a16:colId xmlns:a16="http://schemas.microsoft.com/office/drawing/2014/main" val="1017918754"/>
                    </a:ext>
                  </a:extLst>
                </a:gridCol>
              </a:tblGrid>
              <a:tr h="333314">
                <a:tc>
                  <a:txBody>
                    <a:bodyPr/>
                    <a:lstStyle/>
                    <a:p>
                      <a:pPr marL="0" indent="0">
                        <a:lnSpc>
                          <a:spcPct val="104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F.</a:t>
                      </a:r>
                      <a:r>
                        <a:rPr lang="zh-TW" altLang="en-US" sz="1400" kern="100" dirty="0">
                          <a:effectLst/>
                          <a:latin typeface="微軟正黑體" panose="020B0604030504040204" pitchFamily="34" charset="-120"/>
                          <a:ea typeface="微軟正黑體" panose="020B0604030504040204" pitchFamily="34" charset="-120"/>
                        </a:rPr>
                        <a:t>  看診完畢，拿到</a:t>
                      </a:r>
                      <a:r>
                        <a:rPr lang="zh-TW" altLang="en-US" sz="1400" kern="100" dirty="0">
                          <a:solidFill>
                            <a:srgbClr val="FF0000"/>
                          </a:solidFill>
                          <a:effectLst/>
                          <a:latin typeface="微軟正黑體" panose="020B0604030504040204" pitchFamily="34" charset="-120"/>
                          <a:ea typeface="微軟正黑體" panose="020B0604030504040204" pitchFamily="34" charset="-120"/>
                        </a:rPr>
                        <a:t>醫療費用收據</a:t>
                      </a:r>
                      <a:endParaRPr lang="en-US" altLang="zh-TW" sz="1400" kern="1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1" name="矩形 10">
            <a:extLst>
              <a:ext uri="{FF2B5EF4-FFF2-40B4-BE49-F238E27FC236}">
                <a16:creationId xmlns:a16="http://schemas.microsoft.com/office/drawing/2014/main" id="{9AB2F3DC-5BA0-C379-D41B-CCFE820C12ED}"/>
              </a:ext>
            </a:extLst>
          </p:cNvPr>
          <p:cNvSpPr/>
          <p:nvPr/>
        </p:nvSpPr>
        <p:spPr>
          <a:xfrm>
            <a:off x="6125029" y="4114801"/>
            <a:ext cx="1364344" cy="111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5" name="文字方塊 4">
            <a:extLst>
              <a:ext uri="{FF2B5EF4-FFF2-40B4-BE49-F238E27FC236}">
                <a16:creationId xmlns:a16="http://schemas.microsoft.com/office/drawing/2014/main" id="{538339E2-8D55-AEA9-E7FA-ED03FC659DBB}"/>
              </a:ext>
            </a:extLst>
          </p:cNvPr>
          <p:cNvSpPr txBox="1"/>
          <p:nvPr/>
        </p:nvSpPr>
        <p:spPr>
          <a:xfrm>
            <a:off x="3490684" y="765749"/>
            <a:ext cx="5653315"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，看診編號</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CN0029</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9" name="表格 8">
            <a:extLst>
              <a:ext uri="{FF2B5EF4-FFF2-40B4-BE49-F238E27FC236}">
                <a16:creationId xmlns:a16="http://schemas.microsoft.com/office/drawing/2014/main" id="{AD2450A8-AB0D-1DC2-5B44-E35152AEE4CB}"/>
              </a:ext>
            </a:extLst>
          </p:cNvPr>
          <p:cNvGraphicFramePr>
            <a:graphicFrameLocks noGrp="1"/>
          </p:cNvGraphicFramePr>
          <p:nvPr>
            <p:extLst>
              <p:ext uri="{D42A27DB-BD31-4B8C-83A1-F6EECF244321}">
                <p14:modId xmlns:p14="http://schemas.microsoft.com/office/powerpoint/2010/main" val="1799069423"/>
              </p:ext>
            </p:extLst>
          </p:nvPr>
        </p:nvGraphicFramePr>
        <p:xfrm>
          <a:off x="680115" y="1613413"/>
          <a:ext cx="8202391" cy="332846"/>
        </p:xfrm>
        <a:graphic>
          <a:graphicData uri="http://schemas.openxmlformats.org/drawingml/2006/table">
            <a:tbl>
              <a:tblPr firstRow="1" firstCol="1" bandRow="1">
                <a:tableStyleId>{9CF9A00A-0A57-4D0D-8C4F-602D8F7E1F53}</a:tableStyleId>
              </a:tblPr>
              <a:tblGrid>
                <a:gridCol w="8202391">
                  <a:extLst>
                    <a:ext uri="{9D8B030D-6E8A-4147-A177-3AD203B41FA5}">
                      <a16:colId xmlns:a16="http://schemas.microsoft.com/office/drawing/2014/main" val="1017918754"/>
                    </a:ext>
                  </a:extLst>
                </a:gridCol>
              </a:tblGrid>
              <a:tr h="33284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Arial"/>
                          <a:ea typeface="Arial"/>
                          <a:cs typeface="Arial"/>
                          <a:sym typeface="Wingdings" panose="05000000000000000000" pitchFamily="2" charset="2"/>
                        </a:rPr>
                        <a:t></a:t>
                      </a:r>
                      <a:r>
                        <a:rPr lang="zh-TW" altLang="zh-TW" sz="1400" b="0" i="0" u="none" strike="noStrike" cap="none" dirty="0">
                          <a:solidFill>
                            <a:srgbClr val="000000"/>
                          </a:solidFill>
                          <a:effectLst/>
                          <a:latin typeface="Arial"/>
                          <a:ea typeface="Arial"/>
                          <a:cs typeface="Arial"/>
                          <a:sym typeface="Arial"/>
                        </a:rPr>
                        <a:t>運用</a:t>
                      </a:r>
                      <a:r>
                        <a:rPr lang="en-US" altLang="zh-TW" sz="1400" b="0" i="0" u="none" strike="noStrike" cap="none" dirty="0">
                          <a:solidFill>
                            <a:srgbClr val="000000"/>
                          </a:solidFill>
                          <a:effectLst/>
                          <a:latin typeface="Arial"/>
                          <a:ea typeface="Arial"/>
                          <a:cs typeface="Arial"/>
                          <a:sym typeface="Arial"/>
                        </a:rPr>
                        <a:t>stored procedure</a:t>
                      </a:r>
                      <a:r>
                        <a:rPr lang="zh-TW" altLang="zh-TW" sz="1400" b="0" i="0" u="none" strike="noStrike" cap="none" dirty="0">
                          <a:solidFill>
                            <a:srgbClr val="000000"/>
                          </a:solidFill>
                          <a:effectLst/>
                          <a:latin typeface="Arial"/>
                          <a:ea typeface="Arial"/>
                          <a:cs typeface="Arial"/>
                          <a:sym typeface="Arial"/>
                        </a:rPr>
                        <a:t>輸入身分證字號、門診編號、</a:t>
                      </a:r>
                      <a:r>
                        <a:rPr lang="en-US" altLang="zh-TW" sz="1400" b="0" i="0" u="none" strike="noStrike" cap="none" dirty="0">
                          <a:solidFill>
                            <a:srgbClr val="000000"/>
                          </a:solidFill>
                          <a:effectLst/>
                          <a:latin typeface="Arial"/>
                          <a:ea typeface="Arial"/>
                          <a:cs typeface="Arial"/>
                          <a:sym typeface="Arial"/>
                        </a:rPr>
                        <a:t>(</a:t>
                      </a:r>
                      <a:r>
                        <a:rPr lang="zh-TW" altLang="zh-TW" sz="1400" b="0" i="0" u="none" strike="noStrike" cap="none" dirty="0">
                          <a:solidFill>
                            <a:srgbClr val="000000"/>
                          </a:solidFill>
                          <a:effectLst/>
                          <a:latin typeface="Arial"/>
                          <a:ea typeface="Arial"/>
                          <a:cs typeface="Arial"/>
                          <a:sym typeface="Arial"/>
                        </a:rPr>
                        <a:t>經轉診</a:t>
                      </a:r>
                      <a:r>
                        <a:rPr lang="en-US" altLang="zh-TW" sz="1400" b="0" i="0" u="none" strike="noStrike" cap="none" dirty="0">
                          <a:solidFill>
                            <a:srgbClr val="000000"/>
                          </a:solidFill>
                          <a:effectLst/>
                          <a:latin typeface="Arial"/>
                          <a:ea typeface="Arial"/>
                          <a:cs typeface="Arial"/>
                          <a:sym typeface="Arial"/>
                        </a:rPr>
                        <a:t>/</a:t>
                      </a:r>
                      <a:r>
                        <a:rPr lang="zh-TW" altLang="zh-TW" sz="1400" b="0" i="0" u="none" strike="noStrike" cap="none" dirty="0">
                          <a:solidFill>
                            <a:srgbClr val="000000"/>
                          </a:solidFill>
                          <a:effectLst/>
                          <a:latin typeface="Arial"/>
                          <a:ea typeface="Arial"/>
                          <a:cs typeface="Arial"/>
                          <a:sym typeface="Arial"/>
                        </a:rPr>
                        <a:t>未經轉診</a:t>
                      </a:r>
                      <a:r>
                        <a:rPr lang="en-US" altLang="zh-TW" sz="1400" b="0" i="0" u="none" strike="noStrike" cap="none" dirty="0">
                          <a:solidFill>
                            <a:srgbClr val="000000"/>
                          </a:solidFill>
                          <a:effectLst/>
                          <a:latin typeface="Arial"/>
                          <a:ea typeface="Arial"/>
                          <a:cs typeface="Arial"/>
                          <a:sym typeface="Arial"/>
                        </a:rPr>
                        <a:t>)</a:t>
                      </a:r>
                      <a:r>
                        <a:rPr lang="zh-TW" altLang="zh-TW" sz="1400" b="0" i="0" u="none" strike="noStrike" cap="none" dirty="0">
                          <a:solidFill>
                            <a:srgbClr val="000000"/>
                          </a:solidFill>
                          <a:effectLst/>
                          <a:latin typeface="Arial"/>
                          <a:ea typeface="Arial"/>
                          <a:cs typeface="Arial"/>
                          <a:sym typeface="Arial"/>
                        </a:rPr>
                        <a:t>，可查詢當次看診的費用收據</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pic>
        <p:nvPicPr>
          <p:cNvPr id="8" name="圖片 7">
            <a:extLst>
              <a:ext uri="{FF2B5EF4-FFF2-40B4-BE49-F238E27FC236}">
                <a16:creationId xmlns:a16="http://schemas.microsoft.com/office/drawing/2014/main" id="{CB6856B2-D7E1-F767-E5E7-1F601C3B590E}"/>
              </a:ext>
            </a:extLst>
          </p:cNvPr>
          <p:cNvPicPr>
            <a:picLocks noChangeAspect="1"/>
          </p:cNvPicPr>
          <p:nvPr/>
        </p:nvPicPr>
        <p:blipFill>
          <a:blip r:embed="rId4"/>
          <a:stretch>
            <a:fillRect/>
          </a:stretch>
        </p:blipFill>
        <p:spPr>
          <a:xfrm>
            <a:off x="211444" y="4492417"/>
            <a:ext cx="8616259" cy="554298"/>
          </a:xfrm>
          <a:prstGeom prst="rect">
            <a:avLst/>
          </a:prstGeom>
        </p:spPr>
      </p:pic>
      <p:sp>
        <p:nvSpPr>
          <p:cNvPr id="13" name="矩形 12">
            <a:extLst>
              <a:ext uri="{FF2B5EF4-FFF2-40B4-BE49-F238E27FC236}">
                <a16:creationId xmlns:a16="http://schemas.microsoft.com/office/drawing/2014/main" id="{E2036990-39DB-44F1-6DE3-264641C66797}"/>
              </a:ext>
            </a:extLst>
          </p:cNvPr>
          <p:cNvSpPr/>
          <p:nvPr/>
        </p:nvSpPr>
        <p:spPr>
          <a:xfrm>
            <a:off x="7496630" y="3115494"/>
            <a:ext cx="1270000" cy="185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9448F9-9C54-96EE-8126-B4FE9B793179}"/>
              </a:ext>
            </a:extLst>
          </p:cNvPr>
          <p:cNvSpPr/>
          <p:nvPr/>
        </p:nvSpPr>
        <p:spPr>
          <a:xfrm>
            <a:off x="7496630" y="4003251"/>
            <a:ext cx="1270000" cy="111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D3537168-E702-27EE-6657-7917678D45D8}"/>
              </a:ext>
            </a:extLst>
          </p:cNvPr>
          <p:cNvSpPr/>
          <p:nvPr/>
        </p:nvSpPr>
        <p:spPr>
          <a:xfrm>
            <a:off x="7496630" y="2898871"/>
            <a:ext cx="1270000" cy="111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4E2A5FA1-DC6C-ED43-7435-1FA0059B37CA}"/>
              </a:ext>
            </a:extLst>
          </p:cNvPr>
          <p:cNvSpPr/>
          <p:nvPr/>
        </p:nvSpPr>
        <p:spPr>
          <a:xfrm>
            <a:off x="3585028" y="4500347"/>
            <a:ext cx="1850571" cy="53961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57064C09-7B93-142D-99D2-C708C7A21E1B}"/>
              </a:ext>
            </a:extLst>
          </p:cNvPr>
          <p:cNvSpPr/>
          <p:nvPr/>
        </p:nvSpPr>
        <p:spPr>
          <a:xfrm>
            <a:off x="5454117" y="4500346"/>
            <a:ext cx="3370332" cy="5396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D7FE0E84-F3AA-F539-6D21-C2C8CF246612}"/>
              </a:ext>
            </a:extLst>
          </p:cNvPr>
          <p:cNvSpPr/>
          <p:nvPr/>
        </p:nvSpPr>
        <p:spPr>
          <a:xfrm>
            <a:off x="6132286" y="3006835"/>
            <a:ext cx="1364344" cy="1019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CC8B361E-37D5-7E88-A2C0-F0B9ACE22789}"/>
              </a:ext>
            </a:extLst>
          </p:cNvPr>
          <p:cNvPicPr>
            <a:picLocks noChangeAspect="1"/>
          </p:cNvPicPr>
          <p:nvPr/>
        </p:nvPicPr>
        <p:blipFill>
          <a:blip r:embed="rId5"/>
          <a:stretch>
            <a:fillRect/>
          </a:stretch>
        </p:blipFill>
        <p:spPr>
          <a:xfrm>
            <a:off x="229047" y="2014178"/>
            <a:ext cx="5710478" cy="2281897"/>
          </a:xfrm>
          <a:prstGeom prst="rect">
            <a:avLst/>
          </a:prstGeom>
        </p:spPr>
      </p:pic>
    </p:spTree>
    <p:extLst>
      <p:ext uri="{BB962C8B-B14F-4D97-AF65-F5344CB8AC3E}">
        <p14:creationId xmlns:p14="http://schemas.microsoft.com/office/powerpoint/2010/main" val="725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5" name="矩形 4">
            <a:extLst>
              <a:ext uri="{FF2B5EF4-FFF2-40B4-BE49-F238E27FC236}">
                <a16:creationId xmlns:a16="http://schemas.microsoft.com/office/drawing/2014/main" id="{CA1F53B8-EF01-AC66-9DDE-CA6326BD4942}"/>
              </a:ext>
            </a:extLst>
          </p:cNvPr>
          <p:cNvSpPr/>
          <p:nvPr/>
        </p:nvSpPr>
        <p:spPr>
          <a:xfrm>
            <a:off x="1391880" y="1801340"/>
            <a:ext cx="5821600" cy="2307544"/>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2" name="文字方塊 1">
            <a:extLst>
              <a:ext uri="{FF2B5EF4-FFF2-40B4-BE49-F238E27FC236}">
                <a16:creationId xmlns:a16="http://schemas.microsoft.com/office/drawing/2014/main" id="{BFB2405C-4C60-5458-815D-307AE16C7E05}"/>
              </a:ext>
            </a:extLst>
          </p:cNvPr>
          <p:cNvSpPr txBox="1"/>
          <p:nvPr/>
        </p:nvSpPr>
        <p:spPr>
          <a:xfrm>
            <a:off x="4138385" y="765749"/>
            <a:ext cx="3965178"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II.</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醫生操作（以方樂昕醫生為例）</a:t>
            </a: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2987880476"/>
              </p:ext>
            </p:extLst>
          </p:nvPr>
        </p:nvGraphicFramePr>
        <p:xfrm>
          <a:off x="1737360" y="2294745"/>
          <a:ext cx="5217297" cy="1240917"/>
        </p:xfrm>
        <a:graphic>
          <a:graphicData uri="http://schemas.openxmlformats.org/drawingml/2006/table">
            <a:tbl>
              <a:tblPr firstRow="1" firstCol="1" bandRow="1">
                <a:tableStyleId>{9CF9A00A-0A57-4D0D-8C4F-602D8F7E1F53}</a:tableStyleId>
              </a:tblPr>
              <a:tblGrid>
                <a:gridCol w="5217297">
                  <a:extLst>
                    <a:ext uri="{9D8B030D-6E8A-4147-A177-3AD203B41FA5}">
                      <a16:colId xmlns:a16="http://schemas.microsoft.com/office/drawing/2014/main" val="1017918754"/>
                    </a:ext>
                  </a:extLst>
                </a:gridCol>
              </a:tblGrid>
              <a:tr h="1222107">
                <a:tc>
                  <a:txBody>
                    <a:bodyPr/>
                    <a:lstStyle/>
                    <a:p>
                      <a:pPr>
                        <a:lnSpc>
                          <a:spcPct val="150000"/>
                        </a:lnSpc>
                        <a:spcAft>
                          <a:spcPts val="800"/>
                        </a:spcAft>
                        <a:tabLst>
                          <a:tab pos="4470400" algn="l"/>
                        </a:tabLst>
                      </a:pPr>
                      <a:r>
                        <a:rPr lang="zh-TW" altLang="zh-TW" sz="1400" b="0" i="0" u="none" strike="noStrike" cap="none" dirty="0">
                          <a:solidFill>
                            <a:srgbClr val="000000"/>
                          </a:solidFill>
                          <a:effectLst/>
                          <a:latin typeface="Arial"/>
                          <a:ea typeface="Arial"/>
                          <a:cs typeface="Arial"/>
                          <a:sym typeface="Arial"/>
                        </a:rPr>
                        <a:t>社畜的一天又開始了，方樂昕醫生到醫院後運用醫生身份登入後台查看今天又有多少門診要看，順便大致了解今天都有哪些病人、有沒有需要注意的地方。而看到今天自己有個門診只有兩個人就可以下班耍廢，都不知道是要高興還是難過了ＱＱ</a:t>
                      </a:r>
                      <a:endParaRPr lang="zh-TW" sz="14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Tree>
    <p:extLst>
      <p:ext uri="{BB962C8B-B14F-4D97-AF65-F5344CB8AC3E}">
        <p14:creationId xmlns:p14="http://schemas.microsoft.com/office/powerpoint/2010/main" val="213405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24966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graphicFrame>
        <p:nvGraphicFramePr>
          <p:cNvPr id="3" name="表格 2">
            <a:extLst>
              <a:ext uri="{FF2B5EF4-FFF2-40B4-BE49-F238E27FC236}">
                <a16:creationId xmlns:a16="http://schemas.microsoft.com/office/drawing/2014/main" id="{D7098D88-811B-CFCB-DA05-93DD4BF8E9C9}"/>
              </a:ext>
            </a:extLst>
          </p:cNvPr>
          <p:cNvGraphicFramePr>
            <a:graphicFrameLocks noGrp="1"/>
          </p:cNvGraphicFramePr>
          <p:nvPr>
            <p:extLst>
              <p:ext uri="{D42A27DB-BD31-4B8C-83A1-F6EECF244321}">
                <p14:modId xmlns:p14="http://schemas.microsoft.com/office/powerpoint/2010/main" val="4246099453"/>
              </p:ext>
            </p:extLst>
          </p:nvPr>
        </p:nvGraphicFramePr>
        <p:xfrm>
          <a:off x="725971" y="1638029"/>
          <a:ext cx="3063611" cy="272515"/>
        </p:xfrm>
        <a:graphic>
          <a:graphicData uri="http://schemas.openxmlformats.org/drawingml/2006/table">
            <a:tbl>
              <a:tblPr firstRow="1" firstCol="1" bandRow="1">
                <a:tableStyleId>{9CF9A00A-0A57-4D0D-8C4F-602D8F7E1F53}</a:tableStyleId>
              </a:tblPr>
              <a:tblGrid>
                <a:gridCol w="3063611">
                  <a:extLst>
                    <a:ext uri="{9D8B030D-6E8A-4147-A177-3AD203B41FA5}">
                      <a16:colId xmlns:a16="http://schemas.microsoft.com/office/drawing/2014/main" val="1017918754"/>
                    </a:ext>
                  </a:extLst>
                </a:gridCol>
              </a:tblGrid>
              <a:tr h="272515">
                <a:tc>
                  <a:txBody>
                    <a:bodyPr/>
                    <a:lstStyle/>
                    <a:p>
                      <a:pPr marL="342900" lvl="0" indent="-342900">
                        <a:buAutoNum type="alphaUcPeriod"/>
                      </a:pPr>
                      <a:r>
                        <a:rPr lang="zh-TW" altLang="zh-TW" sz="1400" b="0" i="0" u="none" strike="noStrike" cap="none" dirty="0">
                          <a:solidFill>
                            <a:srgbClr val="000000"/>
                          </a:solidFill>
                          <a:effectLst/>
                          <a:latin typeface="Arial"/>
                          <a:ea typeface="Arial"/>
                          <a:cs typeface="Arial"/>
                          <a:sym typeface="Arial"/>
                        </a:rPr>
                        <a:t>目前方樂昕醫生</a:t>
                      </a:r>
                      <a:r>
                        <a:rPr lang="zh-TW" altLang="zh-TW" sz="1400" b="0" i="0" u="none" strike="noStrike" cap="none" dirty="0">
                          <a:solidFill>
                            <a:srgbClr val="FF0000"/>
                          </a:solidFill>
                          <a:effectLst/>
                          <a:latin typeface="Arial"/>
                          <a:ea typeface="Arial"/>
                          <a:cs typeface="Arial"/>
                          <a:sym typeface="Arial"/>
                        </a:rPr>
                        <a:t>門診預約人數</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6" name="表格 5">
            <a:extLst>
              <a:ext uri="{FF2B5EF4-FFF2-40B4-BE49-F238E27FC236}">
                <a16:creationId xmlns:a16="http://schemas.microsoft.com/office/drawing/2014/main" id="{9BC0F73D-B0B6-6427-F6B8-BB94432A4E1F}"/>
              </a:ext>
            </a:extLst>
          </p:cNvPr>
          <p:cNvGraphicFramePr>
            <a:graphicFrameLocks noGrp="1"/>
          </p:cNvGraphicFramePr>
          <p:nvPr>
            <p:extLst>
              <p:ext uri="{D42A27DB-BD31-4B8C-83A1-F6EECF244321}">
                <p14:modId xmlns:p14="http://schemas.microsoft.com/office/powerpoint/2010/main" val="581463786"/>
              </p:ext>
            </p:extLst>
          </p:nvPr>
        </p:nvGraphicFramePr>
        <p:xfrm>
          <a:off x="1190480" y="2032559"/>
          <a:ext cx="3046109" cy="332846"/>
        </p:xfrm>
        <a:graphic>
          <a:graphicData uri="http://schemas.openxmlformats.org/drawingml/2006/table">
            <a:tbl>
              <a:tblPr firstRow="1" firstCol="1" bandRow="1">
                <a:tableStyleId>{9CF9A00A-0A57-4D0D-8C4F-602D8F7E1F53}</a:tableStyleId>
              </a:tblPr>
              <a:tblGrid>
                <a:gridCol w="3046109">
                  <a:extLst>
                    <a:ext uri="{9D8B030D-6E8A-4147-A177-3AD203B41FA5}">
                      <a16:colId xmlns:a16="http://schemas.microsoft.com/office/drawing/2014/main" val="1017918754"/>
                    </a:ext>
                  </a:extLst>
                </a:gridCol>
              </a:tblGrid>
              <a:tr h="332846">
                <a:tc>
                  <a:txBody>
                    <a:bodyPr/>
                    <a:lstStyle/>
                    <a:p>
                      <a:r>
                        <a:rPr lang="en-US" altLang="zh-TW" sz="1400" b="0" i="0" u="none" strike="noStrike" cap="none" dirty="0">
                          <a:solidFill>
                            <a:srgbClr val="000000"/>
                          </a:solidFill>
                          <a:effectLst/>
                          <a:latin typeface="Arial"/>
                          <a:ea typeface="Arial"/>
                          <a:cs typeface="Arial"/>
                          <a:sym typeface="Wingdings" panose="05000000000000000000" pitchFamily="2" charset="2"/>
                        </a:rPr>
                        <a:t></a:t>
                      </a:r>
                      <a:r>
                        <a:rPr lang="zh-TW" altLang="zh-TW"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view</a:t>
                      </a:r>
                      <a:r>
                        <a:rPr lang="zh-TW" altLang="zh-TW" sz="1400" b="0" i="0" u="none" strike="noStrike" cap="none" dirty="0">
                          <a:solidFill>
                            <a:srgbClr val="000000"/>
                          </a:solidFill>
                          <a:effectLst/>
                          <a:latin typeface="Arial"/>
                          <a:ea typeface="Arial"/>
                          <a:cs typeface="Arial"/>
                          <a:sym typeface="Arial"/>
                        </a:rPr>
                        <a:t>暫存所有門診預約人數</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pic>
        <p:nvPicPr>
          <p:cNvPr id="8" name="圖片 7">
            <a:extLst>
              <a:ext uri="{FF2B5EF4-FFF2-40B4-BE49-F238E27FC236}">
                <a16:creationId xmlns:a16="http://schemas.microsoft.com/office/drawing/2014/main" id="{7B7F59D5-D5A8-BCC8-208E-B9E5B5A00160}"/>
              </a:ext>
            </a:extLst>
          </p:cNvPr>
          <p:cNvPicPr>
            <a:picLocks noChangeAspect="1"/>
          </p:cNvPicPr>
          <p:nvPr/>
        </p:nvPicPr>
        <p:blipFill>
          <a:blip r:embed="rId3"/>
          <a:stretch>
            <a:fillRect/>
          </a:stretch>
        </p:blipFill>
        <p:spPr>
          <a:xfrm>
            <a:off x="1190480" y="2381183"/>
            <a:ext cx="3500669" cy="524009"/>
          </a:xfrm>
          <a:prstGeom prst="rect">
            <a:avLst/>
          </a:prstGeom>
        </p:spPr>
      </p:pic>
      <p:graphicFrame>
        <p:nvGraphicFramePr>
          <p:cNvPr id="9" name="表格 8">
            <a:extLst>
              <a:ext uri="{FF2B5EF4-FFF2-40B4-BE49-F238E27FC236}">
                <a16:creationId xmlns:a16="http://schemas.microsoft.com/office/drawing/2014/main" id="{BE78EBC0-3A4A-3DE0-3C30-E01F95E6366D}"/>
              </a:ext>
            </a:extLst>
          </p:cNvPr>
          <p:cNvGraphicFramePr>
            <a:graphicFrameLocks noGrp="1"/>
          </p:cNvGraphicFramePr>
          <p:nvPr>
            <p:extLst>
              <p:ext uri="{D42A27DB-BD31-4B8C-83A1-F6EECF244321}">
                <p14:modId xmlns:p14="http://schemas.microsoft.com/office/powerpoint/2010/main" val="1269142056"/>
              </p:ext>
            </p:extLst>
          </p:nvPr>
        </p:nvGraphicFramePr>
        <p:xfrm>
          <a:off x="5145571" y="1638029"/>
          <a:ext cx="3063611" cy="272515"/>
        </p:xfrm>
        <a:graphic>
          <a:graphicData uri="http://schemas.openxmlformats.org/drawingml/2006/table">
            <a:tbl>
              <a:tblPr firstRow="1" firstCol="1" bandRow="1">
                <a:tableStyleId>{9CF9A00A-0A57-4D0D-8C4F-602D8F7E1F53}</a:tableStyleId>
              </a:tblPr>
              <a:tblGrid>
                <a:gridCol w="3063611">
                  <a:extLst>
                    <a:ext uri="{9D8B030D-6E8A-4147-A177-3AD203B41FA5}">
                      <a16:colId xmlns:a16="http://schemas.microsoft.com/office/drawing/2014/main" val="1017918754"/>
                    </a:ext>
                  </a:extLst>
                </a:gridCol>
              </a:tblGrid>
              <a:tr h="272515">
                <a:tc>
                  <a:txBody>
                    <a:bodyPr/>
                    <a:lstStyle/>
                    <a:p>
                      <a:pPr marL="0" lvl="0" indent="0">
                        <a:buNone/>
                      </a:pPr>
                      <a:r>
                        <a:rPr lang="en-US" altLang="zh-TW" sz="1400" b="0" i="0" u="none" strike="noStrike" cap="none" dirty="0">
                          <a:solidFill>
                            <a:srgbClr val="000000"/>
                          </a:solidFill>
                          <a:effectLst/>
                          <a:latin typeface="Arial"/>
                          <a:ea typeface="Arial"/>
                          <a:cs typeface="Arial"/>
                          <a:sym typeface="Arial"/>
                        </a:rPr>
                        <a:t>B. </a:t>
                      </a:r>
                      <a:r>
                        <a:rPr lang="zh-TW" altLang="en-US" sz="1400" b="0" i="0" u="none" strike="noStrike" cap="none" dirty="0">
                          <a:solidFill>
                            <a:srgbClr val="000000"/>
                          </a:solidFill>
                          <a:effectLst/>
                          <a:latin typeface="Arial"/>
                          <a:ea typeface="Arial"/>
                          <a:cs typeface="Arial"/>
                          <a:sym typeface="Arial"/>
                        </a:rPr>
                        <a:t>門診</a:t>
                      </a:r>
                      <a:r>
                        <a:rPr lang="en-US" altLang="zh-TW" sz="1400" b="0" i="0" u="none" strike="noStrike" cap="none" dirty="0">
                          <a:solidFill>
                            <a:srgbClr val="000000"/>
                          </a:solidFill>
                          <a:effectLst/>
                          <a:latin typeface="Arial"/>
                          <a:ea typeface="Arial"/>
                          <a:cs typeface="Arial"/>
                          <a:sym typeface="Arial"/>
                        </a:rPr>
                        <a:t>CN0029</a:t>
                      </a:r>
                      <a:r>
                        <a:rPr lang="zh-TW" altLang="en-US" sz="1400" b="0" i="0" u="none" strike="noStrike" cap="none" dirty="0">
                          <a:solidFill>
                            <a:srgbClr val="FF0000"/>
                          </a:solidFill>
                          <a:effectLst/>
                          <a:latin typeface="Arial"/>
                          <a:ea typeface="Arial"/>
                          <a:cs typeface="Arial"/>
                          <a:sym typeface="Arial"/>
                        </a:rPr>
                        <a:t>詳細資料</a:t>
                      </a:r>
                      <a:endParaRPr lang="zh-TW" altLang="zh-TW" sz="1400" b="0" i="0" u="none" strike="noStrike" cap="none" dirty="0">
                        <a:solidFill>
                          <a:srgbClr val="FF0000"/>
                        </a:solidFill>
                        <a:effectLst/>
                        <a:latin typeface="Arial"/>
                        <a:ea typeface="Arial"/>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10" name="表格 9">
            <a:extLst>
              <a:ext uri="{FF2B5EF4-FFF2-40B4-BE49-F238E27FC236}">
                <a16:creationId xmlns:a16="http://schemas.microsoft.com/office/drawing/2014/main" id="{3B79FC5F-3B66-F7F5-4D99-44E66596FDCE}"/>
              </a:ext>
            </a:extLst>
          </p:cNvPr>
          <p:cNvGraphicFramePr>
            <a:graphicFrameLocks noGrp="1"/>
          </p:cNvGraphicFramePr>
          <p:nvPr>
            <p:extLst>
              <p:ext uri="{D42A27DB-BD31-4B8C-83A1-F6EECF244321}">
                <p14:modId xmlns:p14="http://schemas.microsoft.com/office/powerpoint/2010/main" val="600644699"/>
              </p:ext>
            </p:extLst>
          </p:nvPr>
        </p:nvGraphicFramePr>
        <p:xfrm>
          <a:off x="5381480" y="2032559"/>
          <a:ext cx="3201029" cy="426720"/>
        </p:xfrm>
        <a:graphic>
          <a:graphicData uri="http://schemas.openxmlformats.org/drawingml/2006/table">
            <a:tbl>
              <a:tblPr firstRow="1" firstCol="1" bandRow="1">
                <a:tableStyleId>{9CF9A00A-0A57-4D0D-8C4F-602D8F7E1F53}</a:tableStyleId>
              </a:tblPr>
              <a:tblGrid>
                <a:gridCol w="3201029">
                  <a:extLst>
                    <a:ext uri="{9D8B030D-6E8A-4147-A177-3AD203B41FA5}">
                      <a16:colId xmlns:a16="http://schemas.microsoft.com/office/drawing/2014/main" val="1017918754"/>
                    </a:ext>
                  </a:extLst>
                </a:gridCol>
              </a:tblGrid>
              <a:tr h="332846">
                <a:tc>
                  <a:txBody>
                    <a:bodyPr/>
                    <a:lstStyle/>
                    <a:p>
                      <a:r>
                        <a:rPr lang="en-US" altLang="zh-TW" sz="1400" b="0" i="0" u="none" strike="noStrike" cap="none" dirty="0">
                          <a:solidFill>
                            <a:srgbClr val="000000"/>
                          </a:solidFill>
                          <a:effectLst/>
                          <a:latin typeface="Arial"/>
                          <a:ea typeface="Arial"/>
                          <a:cs typeface="Arial"/>
                          <a:sym typeface="Wingdings" panose="05000000000000000000" pitchFamily="2" charset="2"/>
                        </a:rPr>
                        <a:t></a:t>
                      </a:r>
                      <a:r>
                        <a:rPr lang="zh-TW" altLang="zh-TW"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stored procedure</a:t>
                      </a:r>
                      <a:r>
                        <a:rPr lang="zh-TW" altLang="zh-TW" sz="1400" b="0" i="0" u="none" strike="noStrike" cap="none" dirty="0">
                          <a:solidFill>
                            <a:srgbClr val="000000"/>
                          </a:solidFill>
                          <a:effectLst/>
                          <a:latin typeface="Arial"/>
                          <a:ea typeface="Arial"/>
                          <a:cs typeface="Arial"/>
                          <a:sym typeface="Arial"/>
                        </a:rPr>
                        <a:t>輸入門診編號即可得到預約此門診的病人簡述資料</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pic>
        <p:nvPicPr>
          <p:cNvPr id="12" name="圖片 11">
            <a:extLst>
              <a:ext uri="{FF2B5EF4-FFF2-40B4-BE49-F238E27FC236}">
                <a16:creationId xmlns:a16="http://schemas.microsoft.com/office/drawing/2014/main" id="{BDF43429-170F-8863-07CC-03E8C57DAB1B}"/>
              </a:ext>
            </a:extLst>
          </p:cNvPr>
          <p:cNvPicPr>
            <a:picLocks noChangeAspect="1"/>
          </p:cNvPicPr>
          <p:nvPr/>
        </p:nvPicPr>
        <p:blipFill>
          <a:blip r:embed="rId4"/>
          <a:stretch>
            <a:fillRect/>
          </a:stretch>
        </p:blipFill>
        <p:spPr>
          <a:xfrm>
            <a:off x="5381480" y="2692858"/>
            <a:ext cx="2999390" cy="724852"/>
          </a:xfrm>
          <a:prstGeom prst="rect">
            <a:avLst/>
          </a:prstGeom>
        </p:spPr>
      </p:pic>
      <p:graphicFrame>
        <p:nvGraphicFramePr>
          <p:cNvPr id="15" name="表格 14">
            <a:extLst>
              <a:ext uri="{FF2B5EF4-FFF2-40B4-BE49-F238E27FC236}">
                <a16:creationId xmlns:a16="http://schemas.microsoft.com/office/drawing/2014/main" id="{4AF589C4-E1A7-21BD-C3DE-1D5FDB5099F3}"/>
              </a:ext>
            </a:extLst>
          </p:cNvPr>
          <p:cNvGraphicFramePr>
            <a:graphicFrameLocks noGrp="1"/>
          </p:cNvGraphicFramePr>
          <p:nvPr>
            <p:extLst>
              <p:ext uri="{D42A27DB-BD31-4B8C-83A1-F6EECF244321}">
                <p14:modId xmlns:p14="http://schemas.microsoft.com/office/powerpoint/2010/main" val="571323788"/>
              </p:ext>
            </p:extLst>
          </p:nvPr>
        </p:nvGraphicFramePr>
        <p:xfrm>
          <a:off x="1190480" y="3055284"/>
          <a:ext cx="3305190" cy="853440"/>
        </p:xfrm>
        <a:graphic>
          <a:graphicData uri="http://schemas.openxmlformats.org/drawingml/2006/table">
            <a:tbl>
              <a:tblPr firstRow="1" firstCol="1" bandRow="1">
                <a:tableStyleId>{9CF9A00A-0A57-4D0D-8C4F-602D8F7E1F53}</a:tableStyleId>
              </a:tblPr>
              <a:tblGrid>
                <a:gridCol w="3305190">
                  <a:extLst>
                    <a:ext uri="{9D8B030D-6E8A-4147-A177-3AD203B41FA5}">
                      <a16:colId xmlns:a16="http://schemas.microsoft.com/office/drawing/2014/main" val="1017918754"/>
                    </a:ext>
                  </a:extLst>
                </a:gridCol>
              </a:tblGrid>
              <a:tr h="332846">
                <a:tc>
                  <a:txBody>
                    <a:bodyPr/>
                    <a:lstStyle/>
                    <a:p>
                      <a:r>
                        <a:rPr lang="en-US" altLang="zh-TW" sz="1400" b="0" i="0" u="none" strike="noStrike" cap="none" dirty="0">
                          <a:solidFill>
                            <a:srgbClr val="000000"/>
                          </a:solidFill>
                          <a:effectLst/>
                          <a:latin typeface="Arial"/>
                          <a:ea typeface="Arial"/>
                          <a:cs typeface="Arial"/>
                          <a:sym typeface="Wingdings" panose="05000000000000000000" pitchFamily="2" charset="2"/>
                        </a:rPr>
                        <a:t></a:t>
                      </a:r>
                      <a:r>
                        <a:rPr lang="zh-TW" altLang="zh-TW" sz="1400" b="0" i="0" u="none" strike="noStrike" cap="none" dirty="0">
                          <a:solidFill>
                            <a:srgbClr val="000000"/>
                          </a:solidFill>
                          <a:effectLst/>
                          <a:latin typeface="Arial"/>
                          <a:ea typeface="Arial"/>
                          <a:cs typeface="Arial"/>
                          <a:sym typeface="Arial"/>
                        </a:rPr>
                        <a:t>建立</a:t>
                      </a:r>
                      <a:r>
                        <a:rPr lang="en-US" altLang="zh-TW" sz="1400" b="0" i="0" u="none" strike="noStrike" cap="none" dirty="0">
                          <a:solidFill>
                            <a:srgbClr val="000000"/>
                          </a:solidFill>
                          <a:effectLst/>
                          <a:latin typeface="Arial"/>
                          <a:ea typeface="Arial"/>
                          <a:cs typeface="Arial"/>
                          <a:sym typeface="Arial"/>
                        </a:rPr>
                        <a:t>stored procedure</a:t>
                      </a:r>
                      <a:r>
                        <a:rPr lang="zh-TW" altLang="zh-TW" sz="1400" b="0" i="0" u="none" strike="noStrike" cap="none" dirty="0">
                          <a:solidFill>
                            <a:srgbClr val="000000"/>
                          </a:solidFill>
                          <a:effectLst/>
                          <a:latin typeface="Arial"/>
                          <a:ea typeface="Arial"/>
                          <a:cs typeface="Arial"/>
                          <a:sym typeface="Arial"/>
                        </a:rPr>
                        <a:t>輸入醫生姓名即可得到此人門診編號、目前預約人數、以及運用</a:t>
                      </a:r>
                      <a:r>
                        <a:rPr lang="en-US" altLang="zh-TW" sz="1400" b="0" i="0" u="none" strike="noStrike" cap="none" dirty="0">
                          <a:solidFill>
                            <a:srgbClr val="000000"/>
                          </a:solidFill>
                          <a:effectLst/>
                          <a:latin typeface="Arial"/>
                          <a:ea typeface="Arial"/>
                          <a:cs typeface="Arial"/>
                          <a:sym typeface="Arial"/>
                        </a:rPr>
                        <a:t>case…when</a:t>
                      </a:r>
                      <a:r>
                        <a:rPr lang="zh-TW" altLang="zh-TW" sz="1400" b="0" i="0" u="none" strike="noStrike" cap="none" dirty="0">
                          <a:solidFill>
                            <a:srgbClr val="000000"/>
                          </a:solidFill>
                          <a:effectLst/>
                          <a:latin typeface="Arial"/>
                          <a:ea typeface="Arial"/>
                          <a:cs typeface="Arial"/>
                          <a:sym typeface="Arial"/>
                        </a:rPr>
                        <a:t>判斷是否可以現場掛號（目前預約人數</a:t>
                      </a:r>
                      <a:r>
                        <a:rPr lang="en-US" altLang="zh-TW" sz="1400" b="0" i="0" u="none" strike="noStrike" cap="none" dirty="0">
                          <a:solidFill>
                            <a:srgbClr val="000000"/>
                          </a:solidFill>
                          <a:effectLst/>
                          <a:latin typeface="Arial"/>
                          <a:ea typeface="Arial"/>
                          <a:cs typeface="Arial"/>
                          <a:sym typeface="Arial"/>
                        </a:rPr>
                        <a:t>&lt;</a:t>
                      </a:r>
                      <a:r>
                        <a:rPr lang="zh-TW" altLang="zh-TW" sz="1400" b="0" i="0" u="none" strike="noStrike" cap="none" dirty="0">
                          <a:solidFill>
                            <a:srgbClr val="000000"/>
                          </a:solidFill>
                          <a:effectLst/>
                          <a:latin typeface="Arial"/>
                          <a:ea typeface="Arial"/>
                          <a:cs typeface="Arial"/>
                          <a:sym typeface="Arial"/>
                        </a:rPr>
                        <a:t>預約上限人數）</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pic>
        <p:nvPicPr>
          <p:cNvPr id="17" name="圖片 16">
            <a:extLst>
              <a:ext uri="{FF2B5EF4-FFF2-40B4-BE49-F238E27FC236}">
                <a16:creationId xmlns:a16="http://schemas.microsoft.com/office/drawing/2014/main" id="{0DF808D7-AA64-4983-D688-C60B6614F74C}"/>
              </a:ext>
            </a:extLst>
          </p:cNvPr>
          <p:cNvPicPr>
            <a:picLocks noChangeAspect="1"/>
          </p:cNvPicPr>
          <p:nvPr/>
        </p:nvPicPr>
        <p:blipFill>
          <a:blip r:embed="rId5"/>
          <a:stretch>
            <a:fillRect/>
          </a:stretch>
        </p:blipFill>
        <p:spPr>
          <a:xfrm>
            <a:off x="1190480" y="4063436"/>
            <a:ext cx="2680480" cy="353560"/>
          </a:xfrm>
          <a:prstGeom prst="rect">
            <a:avLst/>
          </a:prstGeom>
        </p:spPr>
      </p:pic>
      <p:pic>
        <p:nvPicPr>
          <p:cNvPr id="18" name="圖片 17">
            <a:extLst>
              <a:ext uri="{FF2B5EF4-FFF2-40B4-BE49-F238E27FC236}">
                <a16:creationId xmlns:a16="http://schemas.microsoft.com/office/drawing/2014/main" id="{FEDAF57E-4967-EF56-4A62-83DC025BBCD9}"/>
              </a:ext>
            </a:extLst>
          </p:cNvPr>
          <p:cNvPicPr>
            <a:picLocks noChangeAspect="1"/>
          </p:cNvPicPr>
          <p:nvPr/>
        </p:nvPicPr>
        <p:blipFill>
          <a:blip r:embed="rId3"/>
          <a:stretch>
            <a:fillRect/>
          </a:stretch>
        </p:blipFill>
        <p:spPr>
          <a:xfrm>
            <a:off x="1193810" y="4500210"/>
            <a:ext cx="3493010" cy="522862"/>
          </a:xfrm>
          <a:prstGeom prst="rect">
            <a:avLst/>
          </a:prstGeom>
        </p:spPr>
      </p:pic>
      <p:sp>
        <p:nvSpPr>
          <p:cNvPr id="19" name="文字方塊 18">
            <a:extLst>
              <a:ext uri="{FF2B5EF4-FFF2-40B4-BE49-F238E27FC236}">
                <a16:creationId xmlns:a16="http://schemas.microsoft.com/office/drawing/2014/main" id="{A5523659-6353-B02A-EFC2-0156A974461B}"/>
              </a:ext>
            </a:extLst>
          </p:cNvPr>
          <p:cNvSpPr txBox="1"/>
          <p:nvPr/>
        </p:nvSpPr>
        <p:spPr>
          <a:xfrm>
            <a:off x="659303" y="766926"/>
            <a:ext cx="3965178"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II.</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醫生操作（以方樂昕醫生為例）</a:t>
            </a:r>
          </a:p>
        </p:txBody>
      </p:sp>
      <p:sp>
        <p:nvSpPr>
          <p:cNvPr id="20" name="矩形 19">
            <a:extLst>
              <a:ext uri="{FF2B5EF4-FFF2-40B4-BE49-F238E27FC236}">
                <a16:creationId xmlns:a16="http://schemas.microsoft.com/office/drawing/2014/main" id="{1BBF024C-34B4-A92F-FDB2-9F3DC9085958}"/>
              </a:ext>
            </a:extLst>
          </p:cNvPr>
          <p:cNvSpPr/>
          <p:nvPr/>
        </p:nvSpPr>
        <p:spPr>
          <a:xfrm>
            <a:off x="2037748" y="2373379"/>
            <a:ext cx="1010252" cy="5396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8EA67CA9-F21D-2DD6-A8A1-5C813E016FC7}"/>
              </a:ext>
            </a:extLst>
          </p:cNvPr>
          <p:cNvSpPr/>
          <p:nvPr/>
        </p:nvSpPr>
        <p:spPr>
          <a:xfrm>
            <a:off x="3646088" y="4500210"/>
            <a:ext cx="1010252" cy="5396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7607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5"/>
          <p:cNvSpPr txBox="1">
            <a:spLocks noGrp="1"/>
          </p:cNvSpPr>
          <p:nvPr>
            <p:ph type="title"/>
          </p:nvPr>
        </p:nvSpPr>
        <p:spPr>
          <a:xfrm>
            <a:off x="720000" y="529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solidFill>
                  <a:schemeClr val="tx1"/>
                </a:solidFill>
                <a:latin typeface="微軟正黑體" panose="020B0604030504040204" pitchFamily="34" charset="-120"/>
                <a:ea typeface="微軟正黑體" panose="020B0604030504040204" pitchFamily="34" charset="-120"/>
              </a:rPr>
              <a:t>目錄</a:t>
            </a:r>
            <a:endParaRPr dirty="0">
              <a:solidFill>
                <a:schemeClr val="tx1"/>
              </a:solidFill>
              <a:latin typeface="微軟正黑體" panose="020B0604030504040204" pitchFamily="34" charset="-120"/>
              <a:ea typeface="微軟正黑體" panose="020B0604030504040204" pitchFamily="34" charset="-120"/>
            </a:endParaRPr>
          </a:p>
        </p:txBody>
      </p:sp>
      <p:sp>
        <p:nvSpPr>
          <p:cNvPr id="430" name="Google Shape;430;p35"/>
          <p:cNvSpPr txBox="1">
            <a:spLocks noGrp="1"/>
          </p:cNvSpPr>
          <p:nvPr>
            <p:ph type="title" idx="4"/>
          </p:nvPr>
        </p:nvSpPr>
        <p:spPr>
          <a:xfrm>
            <a:off x="1889843" y="2001835"/>
            <a:ext cx="812400" cy="8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微軟正黑體" panose="020B0604030504040204" pitchFamily="34" charset="-120"/>
                <a:ea typeface="微軟正黑體" panose="020B0604030504040204" pitchFamily="34" charset="-120"/>
              </a:rPr>
              <a:t>1</a:t>
            </a:r>
            <a:endParaRPr dirty="0">
              <a:latin typeface="微軟正黑體" panose="020B0604030504040204" pitchFamily="34" charset="-120"/>
              <a:ea typeface="微軟正黑體" panose="020B0604030504040204" pitchFamily="34" charset="-120"/>
            </a:endParaRPr>
          </a:p>
        </p:txBody>
      </p:sp>
      <p:sp>
        <p:nvSpPr>
          <p:cNvPr id="432" name="Google Shape;432;p35"/>
          <p:cNvSpPr txBox="1">
            <a:spLocks noGrp="1"/>
          </p:cNvSpPr>
          <p:nvPr>
            <p:ph type="title" idx="6"/>
          </p:nvPr>
        </p:nvSpPr>
        <p:spPr>
          <a:xfrm>
            <a:off x="6247545" y="2009662"/>
            <a:ext cx="812400" cy="8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rPr>
              <a:t>3</a:t>
            </a:r>
            <a:endParaRPr dirty="0">
              <a:latin typeface="微軟正黑體" panose="020B0604030504040204" pitchFamily="34" charset="-120"/>
              <a:ea typeface="微軟正黑體" panose="020B0604030504040204" pitchFamily="34" charset="-120"/>
            </a:endParaRPr>
          </a:p>
        </p:txBody>
      </p:sp>
      <p:sp>
        <p:nvSpPr>
          <p:cNvPr id="433" name="Google Shape;433;p35"/>
          <p:cNvSpPr txBox="1">
            <a:spLocks noGrp="1"/>
          </p:cNvSpPr>
          <p:nvPr>
            <p:ph type="subTitle" idx="7"/>
          </p:nvPr>
        </p:nvSpPr>
        <p:spPr>
          <a:xfrm>
            <a:off x="1143293" y="284577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醫療系統架構圖</a:t>
            </a:r>
            <a:endParaRPr dirty="0">
              <a:latin typeface="微軟正黑體" panose="020B0604030504040204" pitchFamily="34" charset="-120"/>
              <a:ea typeface="微軟正黑體" panose="020B0604030504040204" pitchFamily="34" charset="-120"/>
            </a:endParaRPr>
          </a:p>
        </p:txBody>
      </p:sp>
      <p:sp>
        <p:nvSpPr>
          <p:cNvPr id="435" name="Google Shape;435;p35"/>
          <p:cNvSpPr txBox="1">
            <a:spLocks noGrp="1"/>
          </p:cNvSpPr>
          <p:nvPr>
            <p:ph type="subTitle" idx="9"/>
          </p:nvPr>
        </p:nvSpPr>
        <p:spPr>
          <a:xfrm>
            <a:off x="5501039" y="2848728"/>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設計過程與展示</a:t>
            </a:r>
            <a:endParaRPr lang="en-US" dirty="0">
              <a:latin typeface="微軟正黑體" panose="020B0604030504040204" pitchFamily="34" charset="-120"/>
              <a:ea typeface="微軟正黑體" panose="020B0604030504040204" pitchFamily="34" charset="-120"/>
            </a:endParaRPr>
          </a:p>
        </p:txBody>
      </p:sp>
      <p:grpSp>
        <p:nvGrpSpPr>
          <p:cNvPr id="436" name="Google Shape;436;p35"/>
          <p:cNvGrpSpPr/>
          <p:nvPr/>
        </p:nvGrpSpPr>
        <p:grpSpPr>
          <a:xfrm flipH="1">
            <a:off x="817364" y="4183776"/>
            <a:ext cx="1661534" cy="702799"/>
            <a:chOff x="276466" y="3802601"/>
            <a:chExt cx="1661534" cy="702799"/>
          </a:xfrm>
        </p:grpSpPr>
        <p:sp>
          <p:nvSpPr>
            <p:cNvPr id="437" name="Google Shape;437;p35"/>
            <p:cNvSpPr/>
            <p:nvPr/>
          </p:nvSpPr>
          <p:spPr>
            <a:xfrm>
              <a:off x="531300" y="4020600"/>
              <a:ext cx="1406700" cy="48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微軟正黑體" panose="020B0604030504040204" pitchFamily="34" charset="-120"/>
                <a:ea typeface="微軟正黑體" panose="020B0604030504040204" pitchFamily="34" charset="-120"/>
                <a:cs typeface="Inter Tight"/>
                <a:sym typeface="Inter Tight"/>
              </a:endParaRPr>
            </a:p>
          </p:txBody>
        </p:sp>
        <p:grpSp>
          <p:nvGrpSpPr>
            <p:cNvPr id="438" name="Google Shape;438;p35"/>
            <p:cNvGrpSpPr/>
            <p:nvPr/>
          </p:nvGrpSpPr>
          <p:grpSpPr>
            <a:xfrm rot="-1808271" flipH="1">
              <a:off x="275412" y="3951699"/>
              <a:ext cx="638919" cy="168410"/>
              <a:chOff x="301275" y="1855975"/>
              <a:chExt cx="7065850" cy="1992000"/>
            </a:xfrm>
          </p:grpSpPr>
          <p:sp>
            <p:nvSpPr>
              <p:cNvPr id="439" name="Google Shape;439;p3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0" name="Google Shape;440;p3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1" name="Google Shape;441;p3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2" name="Google Shape;442;p3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3" name="Google Shape;443;p3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4" name="Google Shape;444;p3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5" name="Google Shape;445;p3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6" name="Google Shape;446;p3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7" name="Google Shape;447;p3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8" name="Google Shape;448;p3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49" name="Google Shape;449;p3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0" name="Google Shape;450;p35"/>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1" name="Google Shape;451;p3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2" name="Google Shape;452;p3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3" name="Google Shape;453;p3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4" name="Google Shape;454;p3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5" name="Google Shape;455;p3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6" name="Google Shape;456;p3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7" name="Google Shape;457;p3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8" name="Google Shape;458;p3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59" name="Google Shape;459;p3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60" name="Google Shape;460;p3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61" name="Google Shape;461;p3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62" name="Google Shape;462;p3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63" name="Google Shape;463;p35"/>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64" name="Google Shape;464;p3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65" name="Google Shape;465;p3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66" name="Google Shape;466;p3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grpSp>
      </p:grpSp>
      <p:grpSp>
        <p:nvGrpSpPr>
          <p:cNvPr id="467" name="Google Shape;467;p35"/>
          <p:cNvGrpSpPr/>
          <p:nvPr/>
        </p:nvGrpSpPr>
        <p:grpSpPr>
          <a:xfrm>
            <a:off x="2478891" y="4534225"/>
            <a:ext cx="845598" cy="351000"/>
            <a:chOff x="2385791" y="4534225"/>
            <a:chExt cx="845598" cy="351000"/>
          </a:xfrm>
        </p:grpSpPr>
        <p:sp>
          <p:nvSpPr>
            <p:cNvPr id="468" name="Google Shape;468;p35"/>
            <p:cNvSpPr/>
            <p:nvPr/>
          </p:nvSpPr>
          <p:spPr>
            <a:xfrm flipH="1">
              <a:off x="2880389" y="4534225"/>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69" name="Google Shape;469;p35"/>
            <p:cNvSpPr/>
            <p:nvPr/>
          </p:nvSpPr>
          <p:spPr>
            <a:xfrm flipH="1">
              <a:off x="2385791" y="4534225"/>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grpSp>
      <p:grpSp>
        <p:nvGrpSpPr>
          <p:cNvPr id="470" name="Google Shape;470;p35"/>
          <p:cNvGrpSpPr/>
          <p:nvPr/>
        </p:nvGrpSpPr>
        <p:grpSpPr>
          <a:xfrm>
            <a:off x="7207600" y="3941854"/>
            <a:ext cx="1210425" cy="941296"/>
            <a:chOff x="7152525" y="3941854"/>
            <a:chExt cx="1210425" cy="941296"/>
          </a:xfrm>
        </p:grpSpPr>
        <p:pic>
          <p:nvPicPr>
            <p:cNvPr id="471" name="Google Shape;471;p35"/>
            <p:cNvPicPr preferRelativeResize="0"/>
            <p:nvPr/>
          </p:nvPicPr>
          <p:blipFill>
            <a:blip r:embed="rId3">
              <a:alphaModFix/>
            </a:blip>
            <a:stretch>
              <a:fillRect/>
            </a:stretch>
          </p:blipFill>
          <p:spPr>
            <a:xfrm rot="5400000" flipH="1">
              <a:off x="7325012" y="3845212"/>
              <a:ext cx="865451" cy="1210425"/>
            </a:xfrm>
            <a:prstGeom prst="rect">
              <a:avLst/>
            </a:prstGeom>
            <a:noFill/>
            <a:ln>
              <a:noFill/>
            </a:ln>
            <a:effectLst>
              <a:outerShdw blurRad="14288" dist="9525" dir="4860000" algn="bl" rotWithShape="0">
                <a:srgbClr val="000000">
                  <a:alpha val="25000"/>
                </a:srgbClr>
              </a:outerShdw>
            </a:effectLst>
          </p:spPr>
        </p:pic>
        <p:grpSp>
          <p:nvGrpSpPr>
            <p:cNvPr id="472" name="Google Shape;472;p35"/>
            <p:cNvGrpSpPr/>
            <p:nvPr/>
          </p:nvGrpSpPr>
          <p:grpSpPr>
            <a:xfrm rot="3799">
              <a:off x="7438000" y="3942207"/>
              <a:ext cx="639460" cy="168523"/>
              <a:chOff x="301275" y="1855975"/>
              <a:chExt cx="7065850" cy="1992000"/>
            </a:xfrm>
          </p:grpSpPr>
          <p:sp>
            <p:nvSpPr>
              <p:cNvPr id="473" name="Google Shape;473;p3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74" name="Google Shape;474;p3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75" name="Google Shape;475;p3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76" name="Google Shape;476;p3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77" name="Google Shape;477;p3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78" name="Google Shape;478;p3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79" name="Google Shape;479;p3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0" name="Google Shape;480;p3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1" name="Google Shape;481;p3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2" name="Google Shape;482;p3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3" name="Google Shape;483;p3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4" name="Google Shape;484;p35"/>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5" name="Google Shape;485;p3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6" name="Google Shape;486;p3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7" name="Google Shape;487;p3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8" name="Google Shape;488;p3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89" name="Google Shape;489;p3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0" name="Google Shape;490;p3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1" name="Google Shape;491;p3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2" name="Google Shape;492;p3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3" name="Google Shape;493;p3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4" name="Google Shape;494;p3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5" name="Google Shape;495;p3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6" name="Google Shape;496;p3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7" name="Google Shape;497;p35"/>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8" name="Google Shape;498;p3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99" name="Google Shape;499;p3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500" name="Google Shape;500;p3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grpSp>
      </p:grpSp>
      <p:sp>
        <p:nvSpPr>
          <p:cNvPr id="502" name="Google Shape;502;p35"/>
          <p:cNvSpPr/>
          <p:nvPr/>
        </p:nvSpPr>
        <p:spPr>
          <a:xfrm>
            <a:off x="5470721" y="4534970"/>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505" name="Google Shape;505;p35"/>
          <p:cNvSpPr/>
          <p:nvPr/>
        </p:nvSpPr>
        <p:spPr>
          <a:xfrm flipH="1">
            <a:off x="7539369" y="4183777"/>
            <a:ext cx="546900" cy="54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506" name="Google Shape;506;p35"/>
          <p:cNvSpPr/>
          <p:nvPr/>
        </p:nvSpPr>
        <p:spPr>
          <a:xfrm rot="5400000">
            <a:off x="1412008" y="39959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 name="Google Shape;432;p35">
            <a:extLst>
              <a:ext uri="{FF2B5EF4-FFF2-40B4-BE49-F238E27FC236}">
                <a16:creationId xmlns:a16="http://schemas.microsoft.com/office/drawing/2014/main" id="{46C5D9D0-9822-F25E-90E3-A50D3456BE87}"/>
              </a:ext>
            </a:extLst>
          </p:cNvPr>
          <p:cNvSpPr txBox="1">
            <a:spLocks/>
          </p:cNvSpPr>
          <p:nvPr/>
        </p:nvSpPr>
        <p:spPr>
          <a:xfrm>
            <a:off x="4055564" y="2009662"/>
            <a:ext cx="812400" cy="813600"/>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ata"/>
              <a:buNone/>
              <a:defRPr sz="3000" b="1" i="0" u="none" strike="noStrike" cap="none">
                <a:solidFill>
                  <a:schemeClr val="accent2"/>
                </a:solidFill>
                <a:latin typeface="Alata"/>
                <a:ea typeface="Alata"/>
                <a:cs typeface="Alata"/>
                <a:sym typeface="Alata"/>
              </a:defRPr>
            </a:lvl1pPr>
            <a:lvl2pPr marR="0" lvl="1"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9pPr>
          </a:lstStyle>
          <a:p>
            <a:r>
              <a:rPr lang="en-US" altLang="zh-TW" dirty="0">
                <a:latin typeface="微軟正黑體" panose="020B0604030504040204" pitchFamily="34" charset="-120"/>
                <a:ea typeface="微軟正黑體" panose="020B0604030504040204" pitchFamily="34" charset="-120"/>
              </a:rPr>
              <a:t>2</a:t>
            </a:r>
            <a:endParaRPr lang="en" dirty="0">
              <a:latin typeface="微軟正黑體" panose="020B0604030504040204" pitchFamily="34" charset="-120"/>
              <a:ea typeface="微軟正黑體" panose="020B0604030504040204" pitchFamily="34" charset="-120"/>
            </a:endParaRPr>
          </a:p>
        </p:txBody>
      </p:sp>
      <p:sp>
        <p:nvSpPr>
          <p:cNvPr id="4" name="Google Shape;435;p35">
            <a:extLst>
              <a:ext uri="{FF2B5EF4-FFF2-40B4-BE49-F238E27FC236}">
                <a16:creationId xmlns:a16="http://schemas.microsoft.com/office/drawing/2014/main" id="{3E85CC7C-4ED2-8804-D65B-9A98C51F6816}"/>
              </a:ext>
            </a:extLst>
          </p:cNvPr>
          <p:cNvSpPr txBox="1">
            <a:spLocks/>
          </p:cNvSpPr>
          <p:nvPr/>
        </p:nvSpPr>
        <p:spPr>
          <a:xfrm>
            <a:off x="3320543" y="2848728"/>
            <a:ext cx="23055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zh-TW" altLang="zh-TW" sz="2000" dirty="0">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過程中的困難</a:t>
            </a:r>
            <a:endParaRPr 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508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
            <a:extLst>
              <a:ext uri="{FF2B5EF4-FFF2-40B4-BE49-F238E27FC236}">
                <a16:creationId xmlns:a16="http://schemas.microsoft.com/office/drawing/2014/main" id="{34D5D423-CBB5-DFCC-970B-E0DC10564548}"/>
              </a:ext>
            </a:extLst>
          </p:cNvPr>
          <p:cNvGraphicFramePr>
            <a:graphicFrameLocks noGrp="1"/>
          </p:cNvGraphicFramePr>
          <p:nvPr/>
        </p:nvGraphicFramePr>
        <p:xfrm>
          <a:off x="1416050" y="2132677"/>
          <a:ext cx="6096000" cy="1677323"/>
        </p:xfrm>
        <a:graphic>
          <a:graphicData uri="http://schemas.openxmlformats.org/drawingml/2006/table">
            <a:tbl>
              <a:tblPr firstRow="1" bandRow="1">
                <a:tableStyleId>{9CF9A00A-0A57-4D0D-8C4F-602D8F7E1F53}</a:tableStyleId>
              </a:tblPr>
              <a:tblGrid>
                <a:gridCol w="3048000">
                  <a:extLst>
                    <a:ext uri="{9D8B030D-6E8A-4147-A177-3AD203B41FA5}">
                      <a16:colId xmlns:a16="http://schemas.microsoft.com/office/drawing/2014/main" val="557845438"/>
                    </a:ext>
                  </a:extLst>
                </a:gridCol>
                <a:gridCol w="3048000">
                  <a:extLst>
                    <a:ext uri="{9D8B030D-6E8A-4147-A177-3AD203B41FA5}">
                      <a16:colId xmlns:a16="http://schemas.microsoft.com/office/drawing/2014/main" val="880661436"/>
                    </a:ext>
                  </a:extLst>
                </a:gridCol>
              </a:tblGrid>
              <a:tr h="47078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1" kern="100" dirty="0">
                          <a:effectLst/>
                        </a:rPr>
                        <a:t>11044106 </a:t>
                      </a:r>
                      <a:r>
                        <a:rPr lang="zh-TW" altLang="zh-TW" sz="1400" b="1" kern="100" dirty="0">
                          <a:effectLst/>
                        </a:rPr>
                        <a:t>資管二甲 李欣樺</a:t>
                      </a:r>
                      <a:endParaRPr lang="zh-TW" altLang="zh-TW" sz="11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1" i="0" kern="100" dirty="0">
                          <a:effectLst/>
                        </a:rPr>
                        <a:t>11044114 </a:t>
                      </a:r>
                      <a:r>
                        <a:rPr lang="zh-TW" altLang="zh-TW" sz="1400" b="1" i="0" kern="100" dirty="0">
                          <a:effectLst/>
                        </a:rPr>
                        <a:t>資管二甲 辜麗慈</a:t>
                      </a:r>
                      <a:endParaRPr lang="zh-TW" altLang="zh-TW" sz="1100" b="1" i="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solidFill>
                  </a:tcPr>
                </a:tc>
                <a:extLst>
                  <a:ext uri="{0D108BD9-81ED-4DB2-BD59-A6C34878D82A}">
                    <a16:rowId xmlns:a16="http://schemas.microsoft.com/office/drawing/2014/main" val="4173556830"/>
                  </a:ext>
                </a:extLst>
              </a:tr>
              <a:tr h="1206541">
                <a:tc>
                  <a:txBody>
                    <a:bodyPr/>
                    <a:lstStyle/>
                    <a:p>
                      <a:pPr marL="0" algn="ctr">
                        <a:lnSpc>
                          <a:spcPct val="104000"/>
                        </a:lnSpc>
                        <a:spcAft>
                          <a:spcPts val="800"/>
                        </a:spcAft>
                      </a:pPr>
                      <a:r>
                        <a:rPr lang="zh-TW" altLang="zh-TW" sz="1400" kern="100" dirty="0">
                          <a:effectLst/>
                        </a:rPr>
                        <a:t>報告</a:t>
                      </a:r>
                      <a:r>
                        <a:rPr lang="en-US" altLang="zh-TW" sz="1400" kern="100" dirty="0">
                          <a:effectLst/>
                        </a:rPr>
                        <a:t>PPT</a:t>
                      </a:r>
                      <a:r>
                        <a:rPr lang="zh-TW" altLang="zh-TW" sz="1400" kern="100" dirty="0">
                          <a:effectLst/>
                        </a:rPr>
                        <a:t>檔</a:t>
                      </a:r>
                      <a:endParaRPr lang="zh-TW" altLang="zh-TW" sz="1100" kern="100" dirty="0">
                        <a:effectLst/>
                      </a:endParaRPr>
                    </a:p>
                    <a:p>
                      <a:pPr marL="0" algn="ctr">
                        <a:lnSpc>
                          <a:spcPct val="104000"/>
                        </a:lnSpc>
                        <a:spcAft>
                          <a:spcPts val="800"/>
                        </a:spcAft>
                      </a:pPr>
                      <a:r>
                        <a:rPr lang="en-US" altLang="zh-TW" sz="1400" kern="100" dirty="0">
                          <a:effectLst/>
                        </a:rPr>
                        <a:t>MySQL</a:t>
                      </a:r>
                      <a:endParaRPr lang="zh-TW" altLang="zh-TW" sz="1100" kern="100" dirty="0">
                        <a:effectLst/>
                      </a:endParaRPr>
                    </a:p>
                    <a:p>
                      <a:pPr marL="0" algn="ctr">
                        <a:lnSpc>
                          <a:spcPct val="104000"/>
                        </a:lnSpc>
                        <a:spcAft>
                          <a:spcPts val="800"/>
                        </a:spcAft>
                      </a:pPr>
                      <a:r>
                        <a:rPr lang="zh-TW" altLang="zh-TW" sz="1400" kern="100" dirty="0">
                          <a:effectLst/>
                        </a:rPr>
                        <a:t>口頭報告</a:t>
                      </a:r>
                      <a:endParaRPr lang="zh-TW" alt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solidFill>
                  </a:tcPr>
                </a:tc>
                <a:tc>
                  <a:txBody>
                    <a:bodyPr/>
                    <a:lstStyle/>
                    <a:p>
                      <a:pPr marL="0" algn="ctr">
                        <a:lnSpc>
                          <a:spcPct val="104000"/>
                        </a:lnSpc>
                        <a:spcAft>
                          <a:spcPts val="800"/>
                        </a:spcAft>
                      </a:pPr>
                      <a:r>
                        <a:rPr lang="zh-TW" altLang="zh-TW" sz="1400" kern="100" dirty="0">
                          <a:effectLst/>
                        </a:rPr>
                        <a:t>報告書面檔</a:t>
                      </a:r>
                      <a:endParaRPr lang="zh-TW" altLang="zh-TW" sz="1100" kern="100" dirty="0">
                        <a:effectLst/>
                      </a:endParaRPr>
                    </a:p>
                    <a:p>
                      <a:pPr marL="0" algn="ctr">
                        <a:lnSpc>
                          <a:spcPct val="104000"/>
                        </a:lnSpc>
                        <a:spcAft>
                          <a:spcPts val="800"/>
                        </a:spcAft>
                      </a:pPr>
                      <a:r>
                        <a:rPr lang="en-US" altLang="zh-TW" sz="1400" kern="100" dirty="0">
                          <a:effectLst/>
                        </a:rPr>
                        <a:t>MySQL</a:t>
                      </a:r>
                      <a:endParaRPr lang="zh-TW" altLang="zh-TW" sz="1100" kern="100" dirty="0">
                        <a:effectLst/>
                      </a:endParaRPr>
                    </a:p>
                    <a:p>
                      <a:pPr marL="0" algn="ctr">
                        <a:lnSpc>
                          <a:spcPct val="104000"/>
                        </a:lnSpc>
                        <a:spcAft>
                          <a:spcPts val="800"/>
                        </a:spcAft>
                      </a:pPr>
                      <a:r>
                        <a:rPr lang="zh-TW" altLang="zh-TW" sz="1400" kern="100" dirty="0">
                          <a:effectLst/>
                        </a:rPr>
                        <a:t>口頭報告</a:t>
                      </a:r>
                      <a:endParaRPr lang="zh-TW" alt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solidFill>
                  </a:tcPr>
                </a:tc>
                <a:extLst>
                  <a:ext uri="{0D108BD9-81ED-4DB2-BD59-A6C34878D82A}">
                    <a16:rowId xmlns:a16="http://schemas.microsoft.com/office/drawing/2014/main" val="3943963707"/>
                  </a:ext>
                </a:extLst>
              </a:tr>
            </a:tbl>
          </a:graphicData>
        </a:graphic>
      </p:graphicFrame>
      <p:sp>
        <p:nvSpPr>
          <p:cNvPr id="4" name="Google Shape;3070;p53">
            <a:extLst>
              <a:ext uri="{FF2B5EF4-FFF2-40B4-BE49-F238E27FC236}">
                <a16:creationId xmlns:a16="http://schemas.microsoft.com/office/drawing/2014/main" id="{9F15EC8C-2573-A386-7B47-5D38B77A6125}"/>
              </a:ext>
            </a:extLst>
          </p:cNvPr>
          <p:cNvSpPr txBox="1">
            <a:spLocks/>
          </p:cNvSpPr>
          <p:nvPr/>
        </p:nvSpPr>
        <p:spPr>
          <a:xfrm>
            <a:off x="1261646" y="1206516"/>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分工表</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Tree>
    <p:extLst>
      <p:ext uri="{BB962C8B-B14F-4D97-AF65-F5344CB8AC3E}">
        <p14:creationId xmlns:p14="http://schemas.microsoft.com/office/powerpoint/2010/main" val="4129095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sp>
        <p:nvSpPr>
          <p:cNvPr id="2151" name="Google Shape;2151;p46"/>
          <p:cNvSpPr txBox="1">
            <a:spLocks noGrp="1"/>
          </p:cNvSpPr>
          <p:nvPr>
            <p:ph type="title"/>
          </p:nvPr>
        </p:nvSpPr>
        <p:spPr>
          <a:xfrm>
            <a:off x="1552700" y="1220350"/>
            <a:ext cx="6038700" cy="27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報告結束</a:t>
            </a:r>
            <a:endParaRPr dirty="0">
              <a:solidFill>
                <a:schemeClr val="accent2"/>
              </a:solidFill>
              <a:latin typeface="微軟正黑體" panose="020B0604030504040204" pitchFamily="34" charset="-120"/>
              <a:ea typeface="微軟正黑體" panose="020B0604030504040204" pitchFamily="34" charset="-120"/>
            </a:endParaRPr>
          </a:p>
        </p:txBody>
      </p:sp>
      <p:sp>
        <p:nvSpPr>
          <p:cNvPr id="2153" name="Google Shape;2153;p46"/>
          <p:cNvSpPr/>
          <p:nvPr/>
        </p:nvSpPr>
        <p:spPr>
          <a:xfrm>
            <a:off x="857925" y="3004375"/>
            <a:ext cx="518700" cy="51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6"/>
          <p:cNvSpPr/>
          <p:nvPr/>
        </p:nvSpPr>
        <p:spPr>
          <a:xfrm>
            <a:off x="261000" y="3004375"/>
            <a:ext cx="518700" cy="51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5" name="Google Shape;2155;p46"/>
          <p:cNvGrpSpPr/>
          <p:nvPr/>
        </p:nvGrpSpPr>
        <p:grpSpPr>
          <a:xfrm>
            <a:off x="8091000" y="195262"/>
            <a:ext cx="792000" cy="2282013"/>
            <a:chOff x="730600" y="2601212"/>
            <a:chExt cx="792000" cy="2282013"/>
          </a:xfrm>
        </p:grpSpPr>
        <p:sp>
          <p:nvSpPr>
            <p:cNvPr id="2156" name="Google Shape;2156;p46"/>
            <p:cNvSpPr/>
            <p:nvPr/>
          </p:nvSpPr>
          <p:spPr>
            <a:xfrm rot="5400000">
              <a:off x="30400" y="3391025"/>
              <a:ext cx="21924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157" name="Google Shape;2157;p46"/>
            <p:cNvGrpSpPr/>
            <p:nvPr/>
          </p:nvGrpSpPr>
          <p:grpSpPr>
            <a:xfrm rot="30111">
              <a:off x="884584" y="2603332"/>
              <a:ext cx="484029" cy="189439"/>
              <a:chOff x="301275" y="1855975"/>
              <a:chExt cx="7065850" cy="1992000"/>
            </a:xfrm>
          </p:grpSpPr>
          <p:sp>
            <p:nvSpPr>
              <p:cNvPr id="2158" name="Google Shape;2158;p4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86" name="Google Shape;2186;p46"/>
          <p:cNvSpPr/>
          <p:nvPr/>
        </p:nvSpPr>
        <p:spPr>
          <a:xfrm>
            <a:off x="4572187" y="4275725"/>
            <a:ext cx="2031900" cy="60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6"/>
          <p:cNvSpPr/>
          <p:nvPr/>
        </p:nvSpPr>
        <p:spPr>
          <a:xfrm>
            <a:off x="5522925" y="420342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8" name="Google Shape;2188;p46"/>
          <p:cNvGrpSpPr/>
          <p:nvPr/>
        </p:nvGrpSpPr>
        <p:grpSpPr>
          <a:xfrm>
            <a:off x="3325063" y="208051"/>
            <a:ext cx="1210425" cy="940508"/>
            <a:chOff x="1552700" y="195242"/>
            <a:chExt cx="1210425" cy="940508"/>
          </a:xfrm>
        </p:grpSpPr>
        <p:pic>
          <p:nvPicPr>
            <p:cNvPr id="2189" name="Google Shape;2189;p46"/>
            <p:cNvPicPr preferRelativeResize="0"/>
            <p:nvPr/>
          </p:nvPicPr>
          <p:blipFill>
            <a:blip r:embed="rId3">
              <a:alphaModFix/>
            </a:blip>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2190" name="Google Shape;2190;p46"/>
            <p:cNvGrpSpPr/>
            <p:nvPr/>
          </p:nvGrpSpPr>
          <p:grpSpPr>
            <a:xfrm rot="-7606" flipH="1">
              <a:off x="1838583" y="195949"/>
              <a:ext cx="638754" cy="168324"/>
              <a:chOff x="301275" y="1855975"/>
              <a:chExt cx="7065850" cy="1992000"/>
            </a:xfrm>
          </p:grpSpPr>
          <p:sp>
            <p:nvSpPr>
              <p:cNvPr id="2191" name="Google Shape;2191;p4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50" name="Google Shape;2250;p46"/>
          <p:cNvSpPr/>
          <p:nvPr/>
        </p:nvSpPr>
        <p:spPr>
          <a:xfrm>
            <a:off x="753550" y="205050"/>
            <a:ext cx="130500" cy="130500"/>
          </a:xfrm>
          <a:prstGeom prst="ellipse">
            <a:avLst/>
          </a:prstGeom>
          <a:solidFill>
            <a:schemeClr val="l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1" name="Google Shape;2251;p46"/>
          <p:cNvGrpSpPr/>
          <p:nvPr/>
        </p:nvGrpSpPr>
        <p:grpSpPr>
          <a:xfrm>
            <a:off x="8311500" y="714550"/>
            <a:ext cx="351000" cy="1340196"/>
            <a:chOff x="951100" y="3120500"/>
            <a:chExt cx="351000" cy="1340196"/>
          </a:xfrm>
        </p:grpSpPr>
        <p:sp>
          <p:nvSpPr>
            <p:cNvPr id="2252" name="Google Shape;2252;p46"/>
            <p:cNvSpPr/>
            <p:nvPr/>
          </p:nvSpPr>
          <p:spPr>
            <a:xfrm rot="5400000">
              <a:off x="951100" y="312050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6"/>
            <p:cNvSpPr/>
            <p:nvPr/>
          </p:nvSpPr>
          <p:spPr>
            <a:xfrm rot="5400000">
              <a:off x="951100" y="3615098"/>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6"/>
            <p:cNvSpPr/>
            <p:nvPr/>
          </p:nvSpPr>
          <p:spPr>
            <a:xfrm rot="5400000">
              <a:off x="951100" y="4109696"/>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46"/>
          <p:cNvSpPr/>
          <p:nvPr/>
        </p:nvSpPr>
        <p:spPr>
          <a:xfrm flipH="1">
            <a:off x="3693332" y="429577"/>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46"/>
          <p:cNvGrpSpPr/>
          <p:nvPr/>
        </p:nvGrpSpPr>
        <p:grpSpPr>
          <a:xfrm>
            <a:off x="4783854" y="4427713"/>
            <a:ext cx="1613985" cy="303528"/>
            <a:chOff x="4249719" y="2850038"/>
            <a:chExt cx="1674432" cy="303528"/>
          </a:xfrm>
        </p:grpSpPr>
        <p:sp>
          <p:nvSpPr>
            <p:cNvPr id="2257" name="Google Shape;2257;p46"/>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6"/>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760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181" name="Google Shape;744;p37">
            <a:extLst>
              <a:ext uri="{FF2B5EF4-FFF2-40B4-BE49-F238E27FC236}">
                <a16:creationId xmlns:a16="http://schemas.microsoft.com/office/drawing/2014/main" id="{2D66A927-08E9-0A22-B05C-B1553BF15839}"/>
              </a:ext>
            </a:extLst>
          </p:cNvPr>
          <p:cNvSpPr/>
          <p:nvPr/>
        </p:nvSpPr>
        <p:spPr>
          <a:xfrm>
            <a:off x="659304" y="523076"/>
            <a:ext cx="1813354" cy="649002"/>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070" name="Google Shape;3070;p53"/>
          <p:cNvSpPr txBox="1">
            <a:spLocks noGrp="1"/>
          </p:cNvSpPr>
          <p:nvPr>
            <p:ph type="title" idx="2"/>
          </p:nvPr>
        </p:nvSpPr>
        <p:spPr>
          <a:xfrm>
            <a:off x="671830" y="536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主題發想</a:t>
            </a:r>
            <a:endParaRPr dirty="0">
              <a:solidFill>
                <a:schemeClr val="accent2"/>
              </a:solidFill>
              <a:latin typeface="微軟正黑體" panose="020B0604030504040204" pitchFamily="34" charset="-120"/>
              <a:ea typeface="微軟正黑體" panose="020B0604030504040204" pitchFamily="34" charset="-120"/>
            </a:endParaRPr>
          </a:p>
        </p:txBody>
      </p:sp>
      <p:sp>
        <p:nvSpPr>
          <p:cNvPr id="3088" name="Google Shape;3088;p53"/>
          <p:cNvSpPr/>
          <p:nvPr/>
        </p:nvSpPr>
        <p:spPr>
          <a:xfrm flipH="1">
            <a:off x="7439168" y="1435838"/>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091" name="Google Shape;3091;p53"/>
          <p:cNvSpPr/>
          <p:nvPr/>
        </p:nvSpPr>
        <p:spPr>
          <a:xfrm flipH="1">
            <a:off x="1724037" y="1435982"/>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161" name="Google Shape;3161;p53"/>
          <p:cNvSpPr/>
          <p:nvPr/>
        </p:nvSpPr>
        <p:spPr>
          <a:xfrm rot="20987601">
            <a:off x="7263388" y="-421506"/>
            <a:ext cx="1715956" cy="399846"/>
          </a:xfrm>
          <a:custGeom>
            <a:avLst/>
            <a:gdLst/>
            <a:ahLst/>
            <a:cxnLst/>
            <a:rect l="l" t="t" r="r" b="b"/>
            <a:pathLst>
              <a:path w="57752" h="23026" extrusionOk="0">
                <a:moveTo>
                  <a:pt x="0" y="4234"/>
                </a:moveTo>
                <a:cubicBezTo>
                  <a:pt x="9293" y="-5053"/>
                  <a:pt x="27956" y="3016"/>
                  <a:pt x="38960" y="10193"/>
                </a:cubicBezTo>
                <a:cubicBezTo>
                  <a:pt x="45313" y="14337"/>
                  <a:pt x="50393" y="21188"/>
                  <a:pt x="57752" y="23026"/>
                </a:cubicBezTo>
              </a:path>
            </a:pathLst>
          </a:custGeom>
          <a:noFill/>
          <a:ln w="19050" cap="rnd" cmpd="sng">
            <a:solidFill>
              <a:schemeClr val="dk1"/>
            </a:solidFill>
            <a:prstDash val="solid"/>
            <a:round/>
            <a:headEnd type="none" w="med" len="med"/>
            <a:tailEnd type="triangle" w="med" len="med"/>
          </a:ln>
        </p:spPr>
      </p:sp>
      <p:sp>
        <p:nvSpPr>
          <p:cNvPr id="3174" name="標題 3173">
            <a:extLst>
              <a:ext uri="{FF2B5EF4-FFF2-40B4-BE49-F238E27FC236}">
                <a16:creationId xmlns:a16="http://schemas.microsoft.com/office/drawing/2014/main" id="{3EAD9414-B271-2AE9-96CF-35322A53A217}"/>
              </a:ext>
            </a:extLst>
          </p:cNvPr>
          <p:cNvSpPr>
            <a:spLocks noGrp="1"/>
          </p:cNvSpPr>
          <p:nvPr>
            <p:ph type="title" idx="7"/>
          </p:nvPr>
        </p:nvSpPr>
        <p:spPr>
          <a:xfrm>
            <a:off x="654273" y="1556186"/>
            <a:ext cx="2903739" cy="1161440"/>
          </a:xfrm>
        </p:spPr>
        <p:txBody>
          <a:bodyPr/>
          <a:lstStyle/>
          <a:p>
            <a:pPr marL="0" lvl="0" indent="0" algn="l" rtl="0">
              <a:lnSpc>
                <a:spcPct val="150000"/>
              </a:lnSpc>
              <a:spcBef>
                <a:spcPts val="0"/>
              </a:spcBef>
              <a:spcAft>
                <a:spcPts val="0"/>
              </a:spcAft>
            </a:pPr>
            <a:r>
              <a:rPr lang="zh-TW" altLang="zh-TW" sz="2000" b="1" dirty="0">
                <a:solidFill>
                  <a:schemeClr val="accent2">
                    <a:lumMod val="75000"/>
                  </a:schemeClr>
                </a:solidFill>
                <a:effectLst/>
                <a:latin typeface="微軟正黑體" panose="020B0604030504040204" pitchFamily="34" charset="-120"/>
                <a:ea typeface="微軟正黑體" panose="020B0604030504040204" pitchFamily="34" charset="-120"/>
                <a:cs typeface="微軟正黑體" panose="020B0604030504040204" pitchFamily="34" charset="-120"/>
              </a:rPr>
              <a:t>醫療健保資源</a:t>
            </a:r>
            <a:br>
              <a:rPr lang="en-US" altLang="zh-TW" sz="2000" b="1"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br>
            <a:r>
              <a:rPr lang="zh-TW" altLang="en-US" sz="2000" b="1"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t>高</a:t>
            </a:r>
            <a:r>
              <a:rPr lang="zh-TW" altLang="zh-TW" sz="2000" b="1"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t>就診率</a:t>
            </a:r>
            <a:endParaRPr lang="zh-TW" altLang="en-US" dirty="0"/>
          </a:p>
        </p:txBody>
      </p:sp>
      <p:sp>
        <p:nvSpPr>
          <p:cNvPr id="3169" name="Google Shape;4061;p61">
            <a:extLst>
              <a:ext uri="{FF2B5EF4-FFF2-40B4-BE49-F238E27FC236}">
                <a16:creationId xmlns:a16="http://schemas.microsoft.com/office/drawing/2014/main" id="{61053483-A417-DE5C-6CC6-8B6E06783608}"/>
              </a:ext>
            </a:extLst>
          </p:cNvPr>
          <p:cNvSpPr/>
          <p:nvPr/>
        </p:nvSpPr>
        <p:spPr>
          <a:xfrm>
            <a:off x="2995594" y="2224819"/>
            <a:ext cx="618600" cy="29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b="1" dirty="0">
                <a:solidFill>
                  <a:schemeClr val="dk1"/>
                </a:solidFill>
                <a:latin typeface="Alata"/>
                <a:ea typeface="Alata"/>
                <a:cs typeface="Alata"/>
                <a:sym typeface="Alata"/>
              </a:rPr>
              <a:t>90%</a:t>
            </a:r>
            <a:endParaRPr b="1" dirty="0">
              <a:solidFill>
                <a:schemeClr val="dk1"/>
              </a:solidFill>
              <a:latin typeface="Alata"/>
              <a:ea typeface="Alata"/>
              <a:cs typeface="Alata"/>
              <a:sym typeface="Alata"/>
            </a:endParaRPr>
          </a:p>
        </p:txBody>
      </p:sp>
      <p:cxnSp>
        <p:nvCxnSpPr>
          <p:cNvPr id="3170" name="Google Shape;4062;p61">
            <a:extLst>
              <a:ext uri="{FF2B5EF4-FFF2-40B4-BE49-F238E27FC236}">
                <a16:creationId xmlns:a16="http://schemas.microsoft.com/office/drawing/2014/main" id="{8498D3B8-4048-31AB-25ED-75024752A884}"/>
              </a:ext>
            </a:extLst>
          </p:cNvPr>
          <p:cNvCxnSpPr>
            <a:cxnSpLocks/>
          </p:cNvCxnSpPr>
          <p:nvPr/>
        </p:nvCxnSpPr>
        <p:spPr>
          <a:xfrm>
            <a:off x="1984069" y="2379164"/>
            <a:ext cx="973350" cy="0"/>
          </a:xfrm>
          <a:prstGeom prst="straightConnector1">
            <a:avLst/>
          </a:prstGeom>
          <a:noFill/>
          <a:ln w="9525" cap="flat" cmpd="sng">
            <a:solidFill>
              <a:schemeClr val="dk1"/>
            </a:solidFill>
            <a:prstDash val="solid"/>
            <a:round/>
            <a:headEnd type="none" w="med" len="med"/>
            <a:tailEnd type="none" w="med" len="med"/>
          </a:ln>
        </p:spPr>
      </p:cxnSp>
      <p:cxnSp>
        <p:nvCxnSpPr>
          <p:cNvPr id="3171" name="Google Shape;4067;p61">
            <a:extLst>
              <a:ext uri="{FF2B5EF4-FFF2-40B4-BE49-F238E27FC236}">
                <a16:creationId xmlns:a16="http://schemas.microsoft.com/office/drawing/2014/main" id="{F95C6E3E-1690-7E83-0798-94F07DEF318D}"/>
              </a:ext>
            </a:extLst>
          </p:cNvPr>
          <p:cNvCxnSpPr>
            <a:cxnSpLocks/>
          </p:cNvCxnSpPr>
          <p:nvPr/>
        </p:nvCxnSpPr>
        <p:spPr>
          <a:xfrm>
            <a:off x="1984069" y="2384195"/>
            <a:ext cx="796709" cy="0"/>
          </a:xfrm>
          <a:prstGeom prst="straightConnector1">
            <a:avLst/>
          </a:prstGeom>
          <a:noFill/>
          <a:ln w="76200" cap="rnd" cmpd="sng">
            <a:solidFill>
              <a:schemeClr val="accent2"/>
            </a:solidFill>
            <a:prstDash val="solid"/>
            <a:round/>
            <a:headEnd type="none" w="med" len="med"/>
            <a:tailEnd type="none" w="med" len="med"/>
          </a:ln>
        </p:spPr>
      </p:cxnSp>
      <p:sp>
        <p:nvSpPr>
          <p:cNvPr id="3180" name="標題 3173">
            <a:extLst>
              <a:ext uri="{FF2B5EF4-FFF2-40B4-BE49-F238E27FC236}">
                <a16:creationId xmlns:a16="http://schemas.microsoft.com/office/drawing/2014/main" id="{188B27EB-CDD7-516A-D74D-BF58F72DCECD}"/>
              </a:ext>
            </a:extLst>
          </p:cNvPr>
          <p:cNvSpPr txBox="1">
            <a:spLocks/>
          </p:cNvSpPr>
          <p:nvPr/>
        </p:nvSpPr>
        <p:spPr>
          <a:xfrm>
            <a:off x="5185582" y="1556186"/>
            <a:ext cx="3081498" cy="1161440"/>
          </a:xfrm>
          <a:prstGeom prst="rect">
            <a:avLst/>
          </a:prstGeom>
          <a:solidFill>
            <a:schemeClr val="accent3"/>
          </a:solidFill>
          <a:ln>
            <a:noFill/>
          </a:ln>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2000" b="1" i="0" u="none" strike="noStrike" cap="none">
                <a:solidFill>
                  <a:schemeClr val="accent2"/>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2pPr>
            <a:lvl3pPr marR="0" lvl="2"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3pPr>
            <a:lvl4pPr marR="0" lvl="3"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4pPr>
            <a:lvl5pPr marR="0" lvl="4"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5pPr>
            <a:lvl6pPr marR="0" lvl="5"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6pPr>
            <a:lvl7pPr marR="0" lvl="6"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7pPr>
            <a:lvl8pPr marR="0" lvl="7"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8pPr>
            <a:lvl9pPr marR="0" lvl="8"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9pPr>
          </a:lstStyle>
          <a:p>
            <a:pPr marL="0" indent="0" algn="l">
              <a:lnSpc>
                <a:spcPct val="150000"/>
              </a:lnSpc>
            </a:pPr>
            <a:r>
              <a:rPr lang="zh-TW" altLang="en-US" sz="2000" b="1" dirty="0">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rPr>
              <a:t>    系統性規劃</a:t>
            </a:r>
          </a:p>
          <a:p>
            <a:pPr marL="0" indent="0" algn="l">
              <a:lnSpc>
                <a:spcPct val="150000"/>
              </a:lnSpc>
            </a:pPr>
            <a:r>
              <a:rPr lang="zh-TW" altLang="en-US" sz="2000" b="1" dirty="0">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rPr>
              <a:t>    省去不必要手續及麻煩</a:t>
            </a:r>
          </a:p>
        </p:txBody>
      </p:sp>
      <p:sp>
        <p:nvSpPr>
          <p:cNvPr id="3182" name="Google Shape;505;p35">
            <a:extLst>
              <a:ext uri="{FF2B5EF4-FFF2-40B4-BE49-F238E27FC236}">
                <a16:creationId xmlns:a16="http://schemas.microsoft.com/office/drawing/2014/main" id="{BD2DB7D1-A676-C6FE-46D4-EA53EB5B29DA}"/>
              </a:ext>
            </a:extLst>
          </p:cNvPr>
          <p:cNvSpPr/>
          <p:nvPr/>
        </p:nvSpPr>
        <p:spPr>
          <a:xfrm flipH="1">
            <a:off x="5276541" y="1856408"/>
            <a:ext cx="157396" cy="14252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183" name="Google Shape;505;p35">
            <a:extLst>
              <a:ext uri="{FF2B5EF4-FFF2-40B4-BE49-F238E27FC236}">
                <a16:creationId xmlns:a16="http://schemas.microsoft.com/office/drawing/2014/main" id="{B9B894F7-76FA-B8E3-AF9D-C9B33FB2C8AE}"/>
              </a:ext>
            </a:extLst>
          </p:cNvPr>
          <p:cNvSpPr/>
          <p:nvPr/>
        </p:nvSpPr>
        <p:spPr>
          <a:xfrm flipH="1">
            <a:off x="5276541" y="2325349"/>
            <a:ext cx="157396" cy="14252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184" name="標題 3173">
            <a:extLst>
              <a:ext uri="{FF2B5EF4-FFF2-40B4-BE49-F238E27FC236}">
                <a16:creationId xmlns:a16="http://schemas.microsoft.com/office/drawing/2014/main" id="{E3B2ACF1-BE2F-E6D3-53ED-D2B929B43DE3}"/>
              </a:ext>
            </a:extLst>
          </p:cNvPr>
          <p:cNvSpPr txBox="1">
            <a:spLocks/>
          </p:cNvSpPr>
          <p:nvPr/>
        </p:nvSpPr>
        <p:spPr>
          <a:xfrm>
            <a:off x="654272" y="3198005"/>
            <a:ext cx="2903739" cy="1161440"/>
          </a:xfrm>
          <a:prstGeom prst="rect">
            <a:avLst/>
          </a:prstGeom>
          <a:solidFill>
            <a:schemeClr val="accent3"/>
          </a:solidFill>
          <a:ln>
            <a:noFill/>
          </a:ln>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2000" b="1" i="0" u="none" strike="noStrike" cap="none">
                <a:solidFill>
                  <a:schemeClr val="accent2"/>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2pPr>
            <a:lvl3pPr marR="0" lvl="2"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3pPr>
            <a:lvl4pPr marR="0" lvl="3"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4pPr>
            <a:lvl5pPr marR="0" lvl="4"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5pPr>
            <a:lvl6pPr marR="0" lvl="5"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6pPr>
            <a:lvl7pPr marR="0" lvl="6"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7pPr>
            <a:lvl8pPr marR="0" lvl="7"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8pPr>
            <a:lvl9pPr marR="0" lvl="8"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9pPr>
          </a:lstStyle>
          <a:p>
            <a:pPr algn="l">
              <a:lnSpc>
                <a:spcPct val="150000"/>
              </a:lnSpc>
            </a:pPr>
            <a:r>
              <a:rPr lang="zh-TW" altLang="en-US" dirty="0">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rPr>
              <a:t>一家醫院          </a:t>
            </a:r>
            <a:r>
              <a:rPr lang="zh-TW" altLang="en-US" dirty="0">
                <a:solidFill>
                  <a:srgbClr val="000000"/>
                </a:solidFill>
                <a:latin typeface="微軟正黑體" panose="020B0604030504040204" pitchFamily="34" charset="-120"/>
                <a:ea typeface="微軟正黑體" panose="020B0604030504040204" pitchFamily="34" charset="-120"/>
              </a:rPr>
              <a:t>多家醫院</a:t>
            </a:r>
            <a:endParaRPr lang="zh-TW" altLang="en-US" dirty="0"/>
          </a:p>
        </p:txBody>
      </p:sp>
      <p:cxnSp>
        <p:nvCxnSpPr>
          <p:cNvPr id="3063" name="直線單箭頭接點 3062">
            <a:extLst>
              <a:ext uri="{FF2B5EF4-FFF2-40B4-BE49-F238E27FC236}">
                <a16:creationId xmlns:a16="http://schemas.microsoft.com/office/drawing/2014/main" id="{91A8E5A5-1135-A331-89AF-B75ABD090966}"/>
              </a:ext>
            </a:extLst>
          </p:cNvPr>
          <p:cNvCxnSpPr/>
          <p:nvPr/>
        </p:nvCxnSpPr>
        <p:spPr>
          <a:xfrm>
            <a:off x="1852137" y="3808705"/>
            <a:ext cx="488515" cy="0"/>
          </a:xfrm>
          <a:prstGeom prst="straightConnector1">
            <a:avLst/>
          </a:prstGeom>
          <a:ln w="41275" cap="sq"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064" name="標題 3173">
            <a:extLst>
              <a:ext uri="{FF2B5EF4-FFF2-40B4-BE49-F238E27FC236}">
                <a16:creationId xmlns:a16="http://schemas.microsoft.com/office/drawing/2014/main" id="{B6DECA9A-44B1-4FCB-AA4C-5AAFF969F347}"/>
              </a:ext>
            </a:extLst>
          </p:cNvPr>
          <p:cNvSpPr txBox="1">
            <a:spLocks/>
          </p:cNvSpPr>
          <p:nvPr/>
        </p:nvSpPr>
        <p:spPr>
          <a:xfrm>
            <a:off x="5192324" y="3227985"/>
            <a:ext cx="3081498" cy="1161440"/>
          </a:xfrm>
          <a:prstGeom prst="rect">
            <a:avLst/>
          </a:prstGeom>
          <a:solidFill>
            <a:schemeClr val="accent3"/>
          </a:solidFill>
          <a:ln>
            <a:noFill/>
          </a:ln>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2000" b="1" i="0" u="none" strike="noStrike" cap="none">
                <a:solidFill>
                  <a:schemeClr val="accent2"/>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2pPr>
            <a:lvl3pPr marR="0" lvl="2"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3pPr>
            <a:lvl4pPr marR="0" lvl="3"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4pPr>
            <a:lvl5pPr marR="0" lvl="4"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5pPr>
            <a:lvl6pPr marR="0" lvl="5"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6pPr>
            <a:lvl7pPr marR="0" lvl="6"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7pPr>
            <a:lvl8pPr marR="0" lvl="7"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8pPr>
            <a:lvl9pPr marR="0" lvl="8"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9pPr>
          </a:lstStyle>
          <a:p>
            <a:pPr algn="l">
              <a:lnSpc>
                <a:spcPct val="150000"/>
              </a:lnSpc>
            </a:pPr>
            <a:r>
              <a:rPr lang="zh-TW" altLang="en-US" dirty="0">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rPr>
              <a:t>法律、個資法</a:t>
            </a:r>
            <a:r>
              <a:rPr lang="en-US" altLang="zh-TW" dirty="0">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rPr>
              <a:t>…</a:t>
            </a:r>
            <a:r>
              <a:rPr lang="zh-TW" altLang="en-US" dirty="0">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rPr>
              <a:t>制式規定</a:t>
            </a:r>
            <a:endParaRPr lang="en-US" altLang="zh-TW" dirty="0">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endParaRPr>
          </a:p>
          <a:p>
            <a:pPr algn="l">
              <a:lnSpc>
                <a:spcPct val="150000"/>
              </a:lnSpc>
            </a:pPr>
            <a:r>
              <a:rPr lang="zh-TW" altLang="en-US" dirty="0">
                <a:solidFill>
                  <a:srgbClr val="000000"/>
                </a:solidFill>
                <a:latin typeface="微軟正黑體" panose="020B0604030504040204" pitchFamily="34" charset="-120"/>
                <a:ea typeface="微軟正黑體" panose="020B0604030504040204" pitchFamily="34" charset="-120"/>
              </a:rPr>
              <a:t>        不可取且無法實現</a:t>
            </a:r>
            <a:endParaRPr lang="zh-TW" altLang="en-US" dirty="0"/>
          </a:p>
        </p:txBody>
      </p:sp>
      <p:sp>
        <p:nvSpPr>
          <p:cNvPr id="3066" name="Google Shape;3081;p53">
            <a:extLst>
              <a:ext uri="{FF2B5EF4-FFF2-40B4-BE49-F238E27FC236}">
                <a16:creationId xmlns:a16="http://schemas.microsoft.com/office/drawing/2014/main" id="{8313BAB7-F1F2-3818-FE01-FA56CEA17A4D}"/>
              </a:ext>
            </a:extLst>
          </p:cNvPr>
          <p:cNvSpPr txBox="1">
            <a:spLocks/>
          </p:cNvSpPr>
          <p:nvPr/>
        </p:nvSpPr>
        <p:spPr>
          <a:xfrm>
            <a:off x="1722083" y="3253396"/>
            <a:ext cx="748621" cy="471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Tight"/>
              <a:buNone/>
              <a:defRPr sz="1400" b="0" i="0" u="none" strike="noStrike" cap="none">
                <a:solidFill>
                  <a:schemeClr val="dk1"/>
                </a:solidFill>
                <a:latin typeface="Inter Tight"/>
                <a:ea typeface="Inter Tight"/>
                <a:cs typeface="Inter Tight"/>
                <a:sym typeface="Inter Tight"/>
              </a:defRPr>
            </a:lvl1pPr>
            <a:lvl2pPr marL="914400" marR="0" lvl="1" indent="-317500" algn="ctr" rtl="0">
              <a:lnSpc>
                <a:spcPct val="100000"/>
              </a:lnSpc>
              <a:spcBef>
                <a:spcPts val="0"/>
              </a:spcBef>
              <a:spcAft>
                <a:spcPts val="0"/>
              </a:spcAft>
              <a:buClr>
                <a:schemeClr val="dk1"/>
              </a:buClr>
              <a:buSzPts val="1400"/>
              <a:buFont typeface="Inter Tight"/>
              <a:buNone/>
              <a:defRPr sz="1400" b="0" i="0" u="none" strike="noStrike" cap="none">
                <a:solidFill>
                  <a:schemeClr val="dk1"/>
                </a:solidFill>
                <a:latin typeface="Inter Tight"/>
                <a:ea typeface="Inter Tight"/>
                <a:cs typeface="Inter Tight"/>
                <a:sym typeface="Inter Tight"/>
              </a:defRPr>
            </a:lvl2pPr>
            <a:lvl3pPr marL="1371600" marR="0" lvl="2" indent="-317500" algn="ctr" rtl="0">
              <a:lnSpc>
                <a:spcPct val="100000"/>
              </a:lnSpc>
              <a:spcBef>
                <a:spcPts val="0"/>
              </a:spcBef>
              <a:spcAft>
                <a:spcPts val="0"/>
              </a:spcAft>
              <a:buClr>
                <a:schemeClr val="dk1"/>
              </a:buClr>
              <a:buSzPts val="1400"/>
              <a:buFont typeface="Inter Tight"/>
              <a:buNone/>
              <a:defRPr sz="1400" b="0" i="0" u="none" strike="noStrike" cap="none">
                <a:solidFill>
                  <a:schemeClr val="dk1"/>
                </a:solidFill>
                <a:latin typeface="Inter Tight"/>
                <a:ea typeface="Inter Tight"/>
                <a:cs typeface="Inter Tight"/>
                <a:sym typeface="Inter Tight"/>
              </a:defRPr>
            </a:lvl3pPr>
            <a:lvl4pPr marL="1828800" marR="0" lvl="3" indent="-317500" algn="ctr" rtl="0">
              <a:lnSpc>
                <a:spcPct val="100000"/>
              </a:lnSpc>
              <a:spcBef>
                <a:spcPts val="0"/>
              </a:spcBef>
              <a:spcAft>
                <a:spcPts val="0"/>
              </a:spcAft>
              <a:buClr>
                <a:schemeClr val="dk1"/>
              </a:buClr>
              <a:buSzPts val="1400"/>
              <a:buFont typeface="Inter Tight"/>
              <a:buNone/>
              <a:defRPr sz="1400" b="0" i="0" u="none" strike="noStrike" cap="none">
                <a:solidFill>
                  <a:schemeClr val="dk1"/>
                </a:solidFill>
                <a:latin typeface="Inter Tight"/>
                <a:ea typeface="Inter Tight"/>
                <a:cs typeface="Inter Tight"/>
                <a:sym typeface="Inter Tight"/>
              </a:defRPr>
            </a:lvl4pPr>
            <a:lvl5pPr marL="2286000" marR="0" lvl="4" indent="-317500" algn="ctr" rtl="0">
              <a:lnSpc>
                <a:spcPct val="100000"/>
              </a:lnSpc>
              <a:spcBef>
                <a:spcPts val="0"/>
              </a:spcBef>
              <a:spcAft>
                <a:spcPts val="0"/>
              </a:spcAft>
              <a:buClr>
                <a:schemeClr val="dk1"/>
              </a:buClr>
              <a:buSzPts val="1400"/>
              <a:buFont typeface="Inter Tight"/>
              <a:buNone/>
              <a:defRPr sz="1400" b="0" i="0" u="none" strike="noStrike" cap="none">
                <a:solidFill>
                  <a:schemeClr val="dk1"/>
                </a:solidFill>
                <a:latin typeface="Inter Tight"/>
                <a:ea typeface="Inter Tight"/>
                <a:cs typeface="Inter Tight"/>
                <a:sym typeface="Inter Tight"/>
              </a:defRPr>
            </a:lvl5pPr>
            <a:lvl6pPr marL="2743200" marR="0" lvl="5" indent="-317500" algn="ctr" rtl="0">
              <a:lnSpc>
                <a:spcPct val="100000"/>
              </a:lnSpc>
              <a:spcBef>
                <a:spcPts val="0"/>
              </a:spcBef>
              <a:spcAft>
                <a:spcPts val="0"/>
              </a:spcAft>
              <a:buClr>
                <a:schemeClr val="dk1"/>
              </a:buClr>
              <a:buSzPts val="1400"/>
              <a:buFont typeface="Inter Tight"/>
              <a:buNone/>
              <a:defRPr sz="1400" b="0" i="0" u="none" strike="noStrike" cap="none">
                <a:solidFill>
                  <a:schemeClr val="dk1"/>
                </a:solidFill>
                <a:latin typeface="Inter Tight"/>
                <a:ea typeface="Inter Tight"/>
                <a:cs typeface="Inter Tight"/>
                <a:sym typeface="Inter Tight"/>
              </a:defRPr>
            </a:lvl6pPr>
            <a:lvl7pPr marL="3200400" marR="0" lvl="6" indent="-317500" algn="ctr" rtl="0">
              <a:lnSpc>
                <a:spcPct val="100000"/>
              </a:lnSpc>
              <a:spcBef>
                <a:spcPts val="0"/>
              </a:spcBef>
              <a:spcAft>
                <a:spcPts val="0"/>
              </a:spcAft>
              <a:buClr>
                <a:schemeClr val="dk1"/>
              </a:buClr>
              <a:buSzPts val="1400"/>
              <a:buFont typeface="Inter Tight"/>
              <a:buNone/>
              <a:defRPr sz="1400" b="0" i="0" u="none" strike="noStrike" cap="none">
                <a:solidFill>
                  <a:schemeClr val="dk1"/>
                </a:solidFill>
                <a:latin typeface="Inter Tight"/>
                <a:ea typeface="Inter Tight"/>
                <a:cs typeface="Inter Tight"/>
                <a:sym typeface="Inter Tight"/>
              </a:defRPr>
            </a:lvl7pPr>
            <a:lvl8pPr marL="3657600" marR="0" lvl="7" indent="-317500" algn="ctr" rtl="0">
              <a:lnSpc>
                <a:spcPct val="100000"/>
              </a:lnSpc>
              <a:spcBef>
                <a:spcPts val="0"/>
              </a:spcBef>
              <a:spcAft>
                <a:spcPts val="0"/>
              </a:spcAft>
              <a:buClr>
                <a:schemeClr val="dk1"/>
              </a:buClr>
              <a:buSzPts val="1400"/>
              <a:buFont typeface="Inter Tight"/>
              <a:buNone/>
              <a:defRPr sz="1400" b="0" i="0" u="none" strike="noStrike" cap="none">
                <a:solidFill>
                  <a:schemeClr val="dk1"/>
                </a:solidFill>
                <a:latin typeface="Inter Tight"/>
                <a:ea typeface="Inter Tight"/>
                <a:cs typeface="Inter Tight"/>
                <a:sym typeface="Inter Tight"/>
              </a:defRPr>
            </a:lvl8pPr>
            <a:lvl9pPr marL="4114800" marR="0" lvl="8" indent="-317500" algn="ctr" rtl="0">
              <a:lnSpc>
                <a:spcPct val="100000"/>
              </a:lnSpc>
              <a:spcBef>
                <a:spcPts val="0"/>
              </a:spcBef>
              <a:spcAft>
                <a:spcPts val="0"/>
              </a:spcAft>
              <a:buClr>
                <a:schemeClr val="dk1"/>
              </a:buClr>
              <a:buSzPts val="1400"/>
              <a:buFont typeface="Inter Tight"/>
              <a:buNone/>
              <a:defRPr sz="1400" b="0" i="0" u="none" strike="noStrike" cap="none">
                <a:solidFill>
                  <a:schemeClr val="dk1"/>
                </a:solidFill>
                <a:latin typeface="Inter Tight"/>
                <a:ea typeface="Inter Tight"/>
                <a:cs typeface="Inter Tight"/>
                <a:sym typeface="Inter Tight"/>
              </a:defRPr>
            </a:lvl9pPr>
          </a:lstStyle>
          <a:p>
            <a:pPr marL="0" indent="0">
              <a:lnSpc>
                <a:spcPct val="150000"/>
              </a:lnSpc>
            </a:pPr>
            <a:r>
              <a:rPr lang="zh-TW" altLang="en-US" b="1" dirty="0">
                <a:solidFill>
                  <a:srgbClr val="000000"/>
                </a:solidFill>
                <a:latin typeface="微軟正黑體" panose="020B0604030504040204" pitchFamily="34" charset="-120"/>
                <a:ea typeface="微軟正黑體" panose="020B0604030504040204" pitchFamily="34" charset="-120"/>
                <a:sym typeface="Alata"/>
              </a:rPr>
              <a:t>可行</a:t>
            </a:r>
          </a:p>
        </p:txBody>
      </p:sp>
      <p:sp>
        <p:nvSpPr>
          <p:cNvPr id="3067" name="十字形 3066">
            <a:extLst>
              <a:ext uri="{FF2B5EF4-FFF2-40B4-BE49-F238E27FC236}">
                <a16:creationId xmlns:a16="http://schemas.microsoft.com/office/drawing/2014/main" id="{D0046021-C7A7-4086-1BDD-502C8B95B1C7}"/>
              </a:ext>
            </a:extLst>
          </p:cNvPr>
          <p:cNvSpPr/>
          <p:nvPr/>
        </p:nvSpPr>
        <p:spPr>
          <a:xfrm rot="18817264">
            <a:off x="5337488" y="3899331"/>
            <a:ext cx="293550" cy="294133"/>
          </a:xfrm>
          <a:prstGeom prst="plus">
            <a:avLst>
              <a:gd name="adj" fmla="val 38308"/>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068" name="Google Shape;690;p40">
            <a:extLst>
              <a:ext uri="{FF2B5EF4-FFF2-40B4-BE49-F238E27FC236}">
                <a16:creationId xmlns:a16="http://schemas.microsoft.com/office/drawing/2014/main" id="{790EC7B6-2420-9457-C21C-CB6C5D5335CF}"/>
              </a:ext>
            </a:extLst>
          </p:cNvPr>
          <p:cNvGrpSpPr/>
          <p:nvPr/>
        </p:nvGrpSpPr>
        <p:grpSpPr>
          <a:xfrm>
            <a:off x="2194534" y="3379445"/>
            <a:ext cx="186705" cy="247818"/>
            <a:chOff x="7906505" y="3238575"/>
            <a:chExt cx="603447" cy="800968"/>
          </a:xfrm>
        </p:grpSpPr>
        <p:grpSp>
          <p:nvGrpSpPr>
            <p:cNvPr id="3200" name="Google Shape;691;p40">
              <a:extLst>
                <a:ext uri="{FF2B5EF4-FFF2-40B4-BE49-F238E27FC236}">
                  <a16:creationId xmlns:a16="http://schemas.microsoft.com/office/drawing/2014/main" id="{509866AB-852D-D976-C2ED-549BBBE54C4F}"/>
                </a:ext>
              </a:extLst>
            </p:cNvPr>
            <p:cNvGrpSpPr/>
            <p:nvPr/>
          </p:nvGrpSpPr>
          <p:grpSpPr>
            <a:xfrm>
              <a:off x="7907552" y="3238575"/>
              <a:ext cx="602400" cy="769409"/>
              <a:chOff x="7907552" y="3238575"/>
              <a:chExt cx="602400" cy="769409"/>
            </a:xfrm>
          </p:grpSpPr>
          <p:grpSp>
            <p:nvGrpSpPr>
              <p:cNvPr id="3208" name="Google Shape;692;p40">
                <a:extLst>
                  <a:ext uri="{FF2B5EF4-FFF2-40B4-BE49-F238E27FC236}">
                    <a16:creationId xmlns:a16="http://schemas.microsoft.com/office/drawing/2014/main" id="{9AC16C54-CD3D-ADD5-7449-9EDBD7B3C6FA}"/>
                  </a:ext>
                </a:extLst>
              </p:cNvPr>
              <p:cNvGrpSpPr/>
              <p:nvPr/>
            </p:nvGrpSpPr>
            <p:grpSpPr>
              <a:xfrm>
                <a:off x="7907552" y="3238575"/>
                <a:ext cx="602400" cy="669000"/>
                <a:chOff x="7907552" y="3238575"/>
                <a:chExt cx="602400" cy="669000"/>
              </a:xfrm>
            </p:grpSpPr>
            <p:sp>
              <p:nvSpPr>
                <p:cNvPr id="3210" name="Google Shape;693;p40">
                  <a:extLst>
                    <a:ext uri="{FF2B5EF4-FFF2-40B4-BE49-F238E27FC236}">
                      <a16:creationId xmlns:a16="http://schemas.microsoft.com/office/drawing/2014/main" id="{CB0683D1-C3DC-BCCF-431F-C0D702607AB9}"/>
                    </a:ext>
                  </a:extLst>
                </p:cNvPr>
                <p:cNvSpPr/>
                <p:nvPr/>
              </p:nvSpPr>
              <p:spPr>
                <a:xfrm rot="1188020">
                  <a:off x="7987788" y="3297171"/>
                  <a:ext cx="441927" cy="551808"/>
                </a:xfrm>
                <a:prstGeom prst="blockArc">
                  <a:avLst>
                    <a:gd name="adj1" fmla="val 10236231"/>
                    <a:gd name="adj2" fmla="val 5630447"/>
                    <a:gd name="adj3" fmla="val 437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1" name="Google Shape;694;p40">
                  <a:extLst>
                    <a:ext uri="{FF2B5EF4-FFF2-40B4-BE49-F238E27FC236}">
                      <a16:creationId xmlns:a16="http://schemas.microsoft.com/office/drawing/2014/main" id="{612AE5C3-F95A-F1BC-2DD5-5CDD8A85196A}"/>
                    </a:ext>
                  </a:extLst>
                </p:cNvPr>
                <p:cNvSpPr/>
                <p:nvPr/>
              </p:nvSpPr>
              <p:spPr>
                <a:xfrm rot="1153511">
                  <a:off x="8101792" y="3655774"/>
                  <a:ext cx="137572" cy="20332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695;p40">
                <a:extLst>
                  <a:ext uri="{FF2B5EF4-FFF2-40B4-BE49-F238E27FC236}">
                    <a16:creationId xmlns:a16="http://schemas.microsoft.com/office/drawing/2014/main" id="{B8BB76B8-EF0A-C09B-D04F-5091F93B5601}"/>
                  </a:ext>
                </a:extLst>
              </p:cNvPr>
              <p:cNvSpPr/>
              <p:nvPr/>
            </p:nvSpPr>
            <p:spPr>
              <a:xfrm rot="901473">
                <a:off x="8048704" y="3898026"/>
                <a:ext cx="130770" cy="1099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01" name="Google Shape;696;p40">
              <a:extLst>
                <a:ext uri="{FF2B5EF4-FFF2-40B4-BE49-F238E27FC236}">
                  <a16:creationId xmlns:a16="http://schemas.microsoft.com/office/drawing/2014/main" id="{60BAE3DD-3F59-CB10-24AD-4364250481C7}"/>
                </a:ext>
              </a:extLst>
            </p:cNvPr>
            <p:cNvGrpSpPr/>
            <p:nvPr/>
          </p:nvGrpSpPr>
          <p:grpSpPr>
            <a:xfrm rot="1451652">
              <a:off x="7906505" y="3302234"/>
              <a:ext cx="524834" cy="737309"/>
              <a:chOff x="1865075" y="4965978"/>
              <a:chExt cx="276150" cy="387947"/>
            </a:xfrm>
          </p:grpSpPr>
          <p:sp>
            <p:nvSpPr>
              <p:cNvPr id="3202" name="Google Shape;697;p40">
                <a:extLst>
                  <a:ext uri="{FF2B5EF4-FFF2-40B4-BE49-F238E27FC236}">
                    <a16:creationId xmlns:a16="http://schemas.microsoft.com/office/drawing/2014/main" id="{4113F10B-77EA-1786-E55F-36CEC8845DA6}"/>
                  </a:ext>
                </a:extLst>
              </p:cNvPr>
              <p:cNvSpPr/>
              <p:nvPr/>
            </p:nvSpPr>
            <p:spPr>
              <a:xfrm>
                <a:off x="1865075" y="4965978"/>
                <a:ext cx="276150" cy="293150"/>
              </a:xfrm>
              <a:custGeom>
                <a:avLst/>
                <a:gdLst/>
                <a:ahLst/>
                <a:cxnLst/>
                <a:rect l="l" t="t" r="r" b="b"/>
                <a:pathLst>
                  <a:path w="11046" h="11726" extrusionOk="0">
                    <a:moveTo>
                      <a:pt x="5646" y="341"/>
                    </a:moveTo>
                    <a:cubicBezTo>
                      <a:pt x="6116" y="341"/>
                      <a:pt x="6587" y="421"/>
                      <a:pt x="7034" y="585"/>
                    </a:cubicBezTo>
                    <a:cubicBezTo>
                      <a:pt x="10649" y="1919"/>
                      <a:pt x="10384" y="6642"/>
                      <a:pt x="7541" y="8573"/>
                    </a:cubicBezTo>
                    <a:cubicBezTo>
                      <a:pt x="7480" y="8612"/>
                      <a:pt x="7452" y="8683"/>
                      <a:pt x="7467" y="8752"/>
                    </a:cubicBezTo>
                    <a:cubicBezTo>
                      <a:pt x="7467" y="8753"/>
                      <a:pt x="7466" y="8753"/>
                      <a:pt x="7464" y="8755"/>
                    </a:cubicBezTo>
                    <a:cubicBezTo>
                      <a:pt x="7334" y="9155"/>
                      <a:pt x="7439" y="9620"/>
                      <a:pt x="7471" y="10035"/>
                    </a:cubicBezTo>
                    <a:cubicBezTo>
                      <a:pt x="7501" y="10440"/>
                      <a:pt x="7495" y="10870"/>
                      <a:pt x="7605" y="11262"/>
                    </a:cubicBezTo>
                    <a:cubicBezTo>
                      <a:pt x="7529" y="11259"/>
                      <a:pt x="7453" y="11258"/>
                      <a:pt x="7376" y="11258"/>
                    </a:cubicBezTo>
                    <a:cubicBezTo>
                      <a:pt x="6947" y="11258"/>
                      <a:pt x="6509" y="11297"/>
                      <a:pt x="6074" y="11340"/>
                    </a:cubicBezTo>
                    <a:cubicBezTo>
                      <a:pt x="6482" y="11042"/>
                      <a:pt x="6883" y="10730"/>
                      <a:pt x="7268" y="10406"/>
                    </a:cubicBezTo>
                    <a:cubicBezTo>
                      <a:pt x="7310" y="10372"/>
                      <a:pt x="7271" y="10304"/>
                      <a:pt x="7225" y="10304"/>
                    </a:cubicBezTo>
                    <a:cubicBezTo>
                      <a:pt x="7216" y="10304"/>
                      <a:pt x="7206" y="10307"/>
                      <a:pt x="7197" y="10314"/>
                    </a:cubicBezTo>
                    <a:cubicBezTo>
                      <a:pt x="6741" y="10645"/>
                      <a:pt x="6293" y="10994"/>
                      <a:pt x="5864" y="11361"/>
                    </a:cubicBezTo>
                    <a:cubicBezTo>
                      <a:pt x="5711" y="11377"/>
                      <a:pt x="5558" y="11391"/>
                      <a:pt x="5407" y="11406"/>
                    </a:cubicBezTo>
                    <a:cubicBezTo>
                      <a:pt x="5402" y="11272"/>
                      <a:pt x="5394" y="11138"/>
                      <a:pt x="5389" y="11004"/>
                    </a:cubicBezTo>
                    <a:cubicBezTo>
                      <a:pt x="5821" y="10628"/>
                      <a:pt x="6266" y="10272"/>
                      <a:pt x="6731" y="9939"/>
                    </a:cubicBezTo>
                    <a:cubicBezTo>
                      <a:pt x="6782" y="9903"/>
                      <a:pt x="6752" y="9829"/>
                      <a:pt x="6704" y="9829"/>
                    </a:cubicBezTo>
                    <a:cubicBezTo>
                      <a:pt x="6694" y="9829"/>
                      <a:pt x="6683" y="9832"/>
                      <a:pt x="6672" y="9839"/>
                    </a:cubicBezTo>
                    <a:cubicBezTo>
                      <a:pt x="6207" y="10134"/>
                      <a:pt x="5775" y="10478"/>
                      <a:pt x="5381" y="10864"/>
                    </a:cubicBezTo>
                    <a:cubicBezTo>
                      <a:pt x="5367" y="10577"/>
                      <a:pt x="5348" y="10290"/>
                      <a:pt x="5327" y="10003"/>
                    </a:cubicBezTo>
                    <a:cubicBezTo>
                      <a:pt x="5770" y="9667"/>
                      <a:pt x="6215" y="9330"/>
                      <a:pt x="6635" y="8965"/>
                    </a:cubicBezTo>
                    <a:cubicBezTo>
                      <a:pt x="6666" y="8939"/>
                      <a:pt x="6637" y="8888"/>
                      <a:pt x="6603" y="8888"/>
                    </a:cubicBezTo>
                    <a:cubicBezTo>
                      <a:pt x="6596" y="8888"/>
                      <a:pt x="6589" y="8890"/>
                      <a:pt x="6581" y="8895"/>
                    </a:cubicBezTo>
                    <a:cubicBezTo>
                      <a:pt x="6146" y="9206"/>
                      <a:pt x="5732" y="9544"/>
                      <a:pt x="5317" y="9880"/>
                    </a:cubicBezTo>
                    <a:cubicBezTo>
                      <a:pt x="5297" y="9625"/>
                      <a:pt x="5278" y="9369"/>
                      <a:pt x="5257" y="9112"/>
                    </a:cubicBezTo>
                    <a:cubicBezTo>
                      <a:pt x="5783" y="8704"/>
                      <a:pt x="6286" y="8269"/>
                      <a:pt x="6784" y="7827"/>
                    </a:cubicBezTo>
                    <a:cubicBezTo>
                      <a:pt x="6819" y="7796"/>
                      <a:pt x="6786" y="7753"/>
                      <a:pt x="6749" y="7753"/>
                    </a:cubicBezTo>
                    <a:cubicBezTo>
                      <a:pt x="6738" y="7753"/>
                      <a:pt x="6728" y="7756"/>
                      <a:pt x="6718" y="7764"/>
                    </a:cubicBezTo>
                    <a:cubicBezTo>
                      <a:pt x="6220" y="8162"/>
                      <a:pt x="5722" y="8565"/>
                      <a:pt x="5247" y="8993"/>
                    </a:cubicBezTo>
                    <a:cubicBezTo>
                      <a:pt x="5247" y="8988"/>
                      <a:pt x="5247" y="8981"/>
                      <a:pt x="5247" y="8975"/>
                    </a:cubicBezTo>
                    <a:cubicBezTo>
                      <a:pt x="5227" y="8714"/>
                      <a:pt x="5233" y="8508"/>
                      <a:pt x="5260" y="8336"/>
                    </a:cubicBezTo>
                    <a:cubicBezTo>
                      <a:pt x="5666" y="8019"/>
                      <a:pt x="6065" y="7694"/>
                      <a:pt x="6449" y="7349"/>
                    </a:cubicBezTo>
                    <a:cubicBezTo>
                      <a:pt x="6490" y="7313"/>
                      <a:pt x="6453" y="7262"/>
                      <a:pt x="6409" y="7262"/>
                    </a:cubicBezTo>
                    <a:cubicBezTo>
                      <a:pt x="6398" y="7262"/>
                      <a:pt x="6385" y="7266"/>
                      <a:pt x="6374" y="7274"/>
                    </a:cubicBezTo>
                    <a:cubicBezTo>
                      <a:pt x="6001" y="7568"/>
                      <a:pt x="5643" y="7877"/>
                      <a:pt x="5289" y="8194"/>
                    </a:cubicBezTo>
                    <a:cubicBezTo>
                      <a:pt x="5421" y="7678"/>
                      <a:pt x="5788" y="7482"/>
                      <a:pt x="6274" y="6866"/>
                    </a:cubicBezTo>
                    <a:cubicBezTo>
                      <a:pt x="6613" y="6562"/>
                      <a:pt x="6965" y="6280"/>
                      <a:pt x="7351" y="6034"/>
                    </a:cubicBezTo>
                    <a:cubicBezTo>
                      <a:pt x="7402" y="6002"/>
                      <a:pt x="7372" y="5930"/>
                      <a:pt x="7324" y="5930"/>
                    </a:cubicBezTo>
                    <a:cubicBezTo>
                      <a:pt x="7315" y="5930"/>
                      <a:pt x="7305" y="5933"/>
                      <a:pt x="7295" y="5939"/>
                    </a:cubicBezTo>
                    <a:cubicBezTo>
                      <a:pt x="7026" y="6098"/>
                      <a:pt x="6769" y="6280"/>
                      <a:pt x="6530" y="6482"/>
                    </a:cubicBezTo>
                    <a:cubicBezTo>
                      <a:pt x="6664" y="6259"/>
                      <a:pt x="6763" y="6017"/>
                      <a:pt x="6825" y="5765"/>
                    </a:cubicBezTo>
                    <a:cubicBezTo>
                      <a:pt x="7040" y="5532"/>
                      <a:pt x="7289" y="5344"/>
                      <a:pt x="7538" y="5150"/>
                    </a:cubicBezTo>
                    <a:cubicBezTo>
                      <a:pt x="7566" y="5128"/>
                      <a:pt x="7540" y="5090"/>
                      <a:pt x="7510" y="5090"/>
                    </a:cubicBezTo>
                    <a:cubicBezTo>
                      <a:pt x="7504" y="5090"/>
                      <a:pt x="7498" y="5091"/>
                      <a:pt x="7493" y="5094"/>
                    </a:cubicBezTo>
                    <a:cubicBezTo>
                      <a:pt x="7243" y="5231"/>
                      <a:pt x="7034" y="5427"/>
                      <a:pt x="6847" y="5642"/>
                    </a:cubicBezTo>
                    <a:cubicBezTo>
                      <a:pt x="6883" y="5440"/>
                      <a:pt x="6891" y="5233"/>
                      <a:pt x="6870" y="5027"/>
                    </a:cubicBezTo>
                    <a:cubicBezTo>
                      <a:pt x="7051" y="4788"/>
                      <a:pt x="7275" y="4618"/>
                      <a:pt x="7530" y="4439"/>
                    </a:cubicBezTo>
                    <a:cubicBezTo>
                      <a:pt x="7566" y="4414"/>
                      <a:pt x="7552" y="4348"/>
                      <a:pt x="7510" y="4348"/>
                    </a:cubicBezTo>
                    <a:cubicBezTo>
                      <a:pt x="7505" y="4348"/>
                      <a:pt x="7499" y="4349"/>
                      <a:pt x="7493" y="4351"/>
                    </a:cubicBezTo>
                    <a:cubicBezTo>
                      <a:pt x="7273" y="4433"/>
                      <a:pt x="7080" y="4592"/>
                      <a:pt x="6927" y="4780"/>
                    </a:cubicBezTo>
                    <a:cubicBezTo>
                      <a:pt x="6883" y="4598"/>
                      <a:pt x="6811" y="4425"/>
                      <a:pt x="6714" y="4265"/>
                    </a:cubicBezTo>
                    <a:cubicBezTo>
                      <a:pt x="6828" y="4139"/>
                      <a:pt x="6934" y="4005"/>
                      <a:pt x="7026" y="3862"/>
                    </a:cubicBezTo>
                    <a:cubicBezTo>
                      <a:pt x="7044" y="3833"/>
                      <a:pt x="7018" y="3804"/>
                      <a:pt x="6991" y="3804"/>
                    </a:cubicBezTo>
                    <a:cubicBezTo>
                      <a:pt x="6982" y="3804"/>
                      <a:pt x="6973" y="3807"/>
                      <a:pt x="6965" y="3814"/>
                    </a:cubicBezTo>
                    <a:cubicBezTo>
                      <a:pt x="6854" y="3929"/>
                      <a:pt x="6752" y="4052"/>
                      <a:pt x="6661" y="4182"/>
                    </a:cubicBezTo>
                    <a:cubicBezTo>
                      <a:pt x="6553" y="4020"/>
                      <a:pt x="6417" y="3876"/>
                      <a:pt x="6261" y="3760"/>
                    </a:cubicBezTo>
                    <a:cubicBezTo>
                      <a:pt x="6317" y="3680"/>
                      <a:pt x="6377" y="3604"/>
                      <a:pt x="6443" y="3532"/>
                    </a:cubicBezTo>
                    <a:cubicBezTo>
                      <a:pt x="6466" y="3505"/>
                      <a:pt x="6443" y="3471"/>
                      <a:pt x="6416" y="3471"/>
                    </a:cubicBezTo>
                    <a:cubicBezTo>
                      <a:pt x="6408" y="3471"/>
                      <a:pt x="6399" y="3474"/>
                      <a:pt x="6392" y="3481"/>
                    </a:cubicBezTo>
                    <a:cubicBezTo>
                      <a:pt x="6312" y="3545"/>
                      <a:pt x="6240" y="3620"/>
                      <a:pt x="6181" y="3704"/>
                    </a:cubicBezTo>
                    <a:cubicBezTo>
                      <a:pt x="6001" y="3588"/>
                      <a:pt x="5801" y="3519"/>
                      <a:pt x="5595" y="3519"/>
                    </a:cubicBezTo>
                    <a:cubicBezTo>
                      <a:pt x="5370" y="3519"/>
                      <a:pt x="5138" y="3602"/>
                      <a:pt x="4916" y="3798"/>
                    </a:cubicBezTo>
                    <a:cubicBezTo>
                      <a:pt x="4186" y="4442"/>
                      <a:pt x="4151" y="5681"/>
                      <a:pt x="4694" y="6444"/>
                    </a:cubicBezTo>
                    <a:cubicBezTo>
                      <a:pt x="4157" y="6477"/>
                      <a:pt x="3622" y="6513"/>
                      <a:pt x="3085" y="6548"/>
                    </a:cubicBezTo>
                    <a:lnTo>
                      <a:pt x="3080" y="6548"/>
                    </a:lnTo>
                    <a:cubicBezTo>
                      <a:pt x="3346" y="6395"/>
                      <a:pt x="3609" y="6232"/>
                      <a:pt x="3864" y="6063"/>
                    </a:cubicBezTo>
                    <a:cubicBezTo>
                      <a:pt x="3912" y="6032"/>
                      <a:pt x="3881" y="5964"/>
                      <a:pt x="3835" y="5964"/>
                    </a:cubicBezTo>
                    <a:cubicBezTo>
                      <a:pt x="3827" y="5964"/>
                      <a:pt x="3818" y="5966"/>
                      <a:pt x="3810" y="5971"/>
                    </a:cubicBezTo>
                    <a:cubicBezTo>
                      <a:pt x="3451" y="6152"/>
                      <a:pt x="3097" y="6353"/>
                      <a:pt x="2751" y="6567"/>
                    </a:cubicBezTo>
                    <a:cubicBezTo>
                      <a:pt x="2487" y="6579"/>
                      <a:pt x="2222" y="6600"/>
                      <a:pt x="1972" y="6683"/>
                    </a:cubicBezTo>
                    <a:cubicBezTo>
                      <a:pt x="1935" y="6564"/>
                      <a:pt x="1904" y="6444"/>
                      <a:pt x="1873" y="6324"/>
                    </a:cubicBezTo>
                    <a:cubicBezTo>
                      <a:pt x="2434" y="6039"/>
                      <a:pt x="2965" y="5701"/>
                      <a:pt x="3461" y="5312"/>
                    </a:cubicBezTo>
                    <a:cubicBezTo>
                      <a:pt x="3508" y="5275"/>
                      <a:pt x="3465" y="5202"/>
                      <a:pt x="3414" y="5202"/>
                    </a:cubicBezTo>
                    <a:cubicBezTo>
                      <a:pt x="3403" y="5202"/>
                      <a:pt x="3393" y="5205"/>
                      <a:pt x="3383" y="5212"/>
                    </a:cubicBezTo>
                    <a:cubicBezTo>
                      <a:pt x="2874" y="5553"/>
                      <a:pt x="2358" y="5878"/>
                      <a:pt x="1840" y="6205"/>
                    </a:cubicBezTo>
                    <a:cubicBezTo>
                      <a:pt x="1712" y="5703"/>
                      <a:pt x="1628" y="5198"/>
                      <a:pt x="1609" y="4700"/>
                    </a:cubicBezTo>
                    <a:cubicBezTo>
                      <a:pt x="2249" y="4348"/>
                      <a:pt x="2861" y="3947"/>
                      <a:pt x="3442" y="3500"/>
                    </a:cubicBezTo>
                    <a:cubicBezTo>
                      <a:pt x="3486" y="3465"/>
                      <a:pt x="3459" y="3394"/>
                      <a:pt x="3414" y="3394"/>
                    </a:cubicBezTo>
                    <a:cubicBezTo>
                      <a:pt x="3405" y="3394"/>
                      <a:pt x="3395" y="3397"/>
                      <a:pt x="3384" y="3405"/>
                    </a:cubicBezTo>
                    <a:cubicBezTo>
                      <a:pt x="2802" y="3811"/>
                      <a:pt x="2205" y="4192"/>
                      <a:pt x="1602" y="4567"/>
                    </a:cubicBezTo>
                    <a:cubicBezTo>
                      <a:pt x="1598" y="4318"/>
                      <a:pt x="1612" y="4069"/>
                      <a:pt x="1645" y="3824"/>
                    </a:cubicBezTo>
                    <a:cubicBezTo>
                      <a:pt x="2315" y="3430"/>
                      <a:pt x="2989" y="3044"/>
                      <a:pt x="3674" y="2679"/>
                    </a:cubicBezTo>
                    <a:cubicBezTo>
                      <a:pt x="3729" y="2649"/>
                      <a:pt x="3695" y="2577"/>
                      <a:pt x="3643" y="2577"/>
                    </a:cubicBezTo>
                    <a:cubicBezTo>
                      <a:pt x="3635" y="2577"/>
                      <a:pt x="3627" y="2578"/>
                      <a:pt x="3618" y="2582"/>
                    </a:cubicBezTo>
                    <a:cubicBezTo>
                      <a:pt x="2944" y="2896"/>
                      <a:pt x="2296" y="3258"/>
                      <a:pt x="1676" y="3666"/>
                    </a:cubicBezTo>
                    <a:cubicBezTo>
                      <a:pt x="1719" y="3408"/>
                      <a:pt x="1786" y="3154"/>
                      <a:pt x="1878" y="2909"/>
                    </a:cubicBezTo>
                    <a:cubicBezTo>
                      <a:pt x="1880" y="2909"/>
                      <a:pt x="1882" y="2910"/>
                      <a:pt x="1884" y="2910"/>
                    </a:cubicBezTo>
                    <a:cubicBezTo>
                      <a:pt x="1890" y="2910"/>
                      <a:pt x="1896" y="2908"/>
                      <a:pt x="1900" y="2906"/>
                    </a:cubicBezTo>
                    <a:cubicBezTo>
                      <a:pt x="2531" y="2526"/>
                      <a:pt x="3145" y="2123"/>
                      <a:pt x="3789" y="1763"/>
                    </a:cubicBezTo>
                    <a:cubicBezTo>
                      <a:pt x="3859" y="1724"/>
                      <a:pt x="3816" y="1627"/>
                      <a:pt x="3752" y="1627"/>
                    </a:cubicBezTo>
                    <a:cubicBezTo>
                      <a:pt x="3740" y="1627"/>
                      <a:pt x="3728" y="1630"/>
                      <a:pt x="3716" y="1637"/>
                    </a:cubicBezTo>
                    <a:cubicBezTo>
                      <a:pt x="3112" y="1985"/>
                      <a:pt x="2501" y="2345"/>
                      <a:pt x="1937" y="2756"/>
                    </a:cubicBezTo>
                    <a:cubicBezTo>
                      <a:pt x="2066" y="2458"/>
                      <a:pt x="2230" y="2177"/>
                      <a:pt x="2426" y="1919"/>
                    </a:cubicBezTo>
                    <a:cubicBezTo>
                      <a:pt x="3018" y="1570"/>
                      <a:pt x="3607" y="1221"/>
                      <a:pt x="4197" y="870"/>
                    </a:cubicBezTo>
                    <a:cubicBezTo>
                      <a:pt x="4240" y="845"/>
                      <a:pt x="4214" y="784"/>
                      <a:pt x="4174" y="784"/>
                    </a:cubicBezTo>
                    <a:cubicBezTo>
                      <a:pt x="4166" y="784"/>
                      <a:pt x="4159" y="786"/>
                      <a:pt x="4151" y="791"/>
                    </a:cubicBezTo>
                    <a:cubicBezTo>
                      <a:pt x="3609" y="1125"/>
                      <a:pt x="3067" y="1460"/>
                      <a:pt x="2527" y="1795"/>
                    </a:cubicBezTo>
                    <a:cubicBezTo>
                      <a:pt x="2557" y="1757"/>
                      <a:pt x="2584" y="1718"/>
                      <a:pt x="2618" y="1680"/>
                    </a:cubicBezTo>
                    <a:cubicBezTo>
                      <a:pt x="3378" y="809"/>
                      <a:pt x="4508" y="341"/>
                      <a:pt x="5646" y="341"/>
                    </a:cubicBezTo>
                    <a:close/>
                    <a:moveTo>
                      <a:pt x="5666" y="1"/>
                    </a:moveTo>
                    <a:cubicBezTo>
                      <a:pt x="2466" y="1"/>
                      <a:pt x="1" y="3797"/>
                      <a:pt x="1806" y="6858"/>
                    </a:cubicBezTo>
                    <a:cubicBezTo>
                      <a:pt x="1826" y="6892"/>
                      <a:pt x="1859" y="6907"/>
                      <a:pt x="1893" y="6907"/>
                    </a:cubicBezTo>
                    <a:cubicBezTo>
                      <a:pt x="1917" y="6907"/>
                      <a:pt x="1942" y="6899"/>
                      <a:pt x="1962" y="6885"/>
                    </a:cubicBezTo>
                    <a:cubicBezTo>
                      <a:pt x="2105" y="6917"/>
                      <a:pt x="2252" y="6928"/>
                      <a:pt x="2400" y="6928"/>
                    </a:cubicBezTo>
                    <a:cubicBezTo>
                      <a:pt x="2666" y="6928"/>
                      <a:pt x="2937" y="6893"/>
                      <a:pt x="3194" y="6878"/>
                    </a:cubicBezTo>
                    <a:cubicBezTo>
                      <a:pt x="3700" y="6846"/>
                      <a:pt x="4203" y="6814"/>
                      <a:pt x="4709" y="6779"/>
                    </a:cubicBezTo>
                    <a:cubicBezTo>
                      <a:pt x="4835" y="6771"/>
                      <a:pt x="4886" y="6653"/>
                      <a:pt x="4863" y="6560"/>
                    </a:cubicBezTo>
                    <a:cubicBezTo>
                      <a:pt x="4917" y="6532"/>
                      <a:pt x="4941" y="6468"/>
                      <a:pt x="4921" y="6412"/>
                    </a:cubicBezTo>
                    <a:cubicBezTo>
                      <a:pt x="4643" y="5770"/>
                      <a:pt x="4524" y="5022"/>
                      <a:pt x="4887" y="4383"/>
                    </a:cubicBezTo>
                    <a:cubicBezTo>
                      <a:pt x="5086" y="4033"/>
                      <a:pt x="5336" y="3891"/>
                      <a:pt x="5585" y="3891"/>
                    </a:cubicBezTo>
                    <a:cubicBezTo>
                      <a:pt x="6013" y="3891"/>
                      <a:pt x="6439" y="4311"/>
                      <a:pt x="6597" y="4814"/>
                    </a:cubicBezTo>
                    <a:cubicBezTo>
                      <a:pt x="6607" y="5698"/>
                      <a:pt x="6258" y="6487"/>
                      <a:pt x="5584" y="7121"/>
                    </a:cubicBezTo>
                    <a:cubicBezTo>
                      <a:pt x="5362" y="7330"/>
                      <a:pt x="5005" y="7477"/>
                      <a:pt x="4884" y="7780"/>
                    </a:cubicBezTo>
                    <a:cubicBezTo>
                      <a:pt x="4748" y="8118"/>
                      <a:pt x="4884" y="8629"/>
                      <a:pt x="4911" y="8977"/>
                    </a:cubicBezTo>
                    <a:cubicBezTo>
                      <a:pt x="4972" y="9802"/>
                      <a:pt x="5019" y="10629"/>
                      <a:pt x="5123" y="11452"/>
                    </a:cubicBezTo>
                    <a:cubicBezTo>
                      <a:pt x="5126" y="11476"/>
                      <a:pt x="5136" y="11500"/>
                      <a:pt x="5150" y="11519"/>
                    </a:cubicBezTo>
                    <a:cubicBezTo>
                      <a:pt x="5117" y="11606"/>
                      <a:pt x="5160" y="11720"/>
                      <a:pt x="5282" y="11720"/>
                    </a:cubicBezTo>
                    <a:cubicBezTo>
                      <a:pt x="6065" y="11718"/>
                      <a:pt x="6940" y="11726"/>
                      <a:pt x="7703" y="11547"/>
                    </a:cubicBezTo>
                    <a:cubicBezTo>
                      <a:pt x="7770" y="11533"/>
                      <a:pt x="7813" y="11471"/>
                      <a:pt x="7805" y="11406"/>
                    </a:cubicBezTo>
                    <a:cubicBezTo>
                      <a:pt x="7837" y="11393"/>
                      <a:pt x="7860" y="11364"/>
                      <a:pt x="7863" y="11329"/>
                    </a:cubicBezTo>
                    <a:cubicBezTo>
                      <a:pt x="7928" y="10875"/>
                      <a:pt x="7839" y="10395"/>
                      <a:pt x="7799" y="9939"/>
                    </a:cubicBezTo>
                    <a:cubicBezTo>
                      <a:pt x="7770" y="9593"/>
                      <a:pt x="7783" y="9219"/>
                      <a:pt x="7667" y="8891"/>
                    </a:cubicBezTo>
                    <a:cubicBezTo>
                      <a:pt x="7683" y="8886"/>
                      <a:pt x="7699" y="8879"/>
                      <a:pt x="7713" y="8871"/>
                    </a:cubicBezTo>
                    <a:cubicBezTo>
                      <a:pt x="10740" y="6815"/>
                      <a:pt x="11046" y="1894"/>
                      <a:pt x="7314" y="340"/>
                    </a:cubicBezTo>
                    <a:cubicBezTo>
                      <a:pt x="6755" y="107"/>
                      <a:pt x="6200" y="1"/>
                      <a:pt x="5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3" name="Google Shape;698;p40">
                <a:extLst>
                  <a:ext uri="{FF2B5EF4-FFF2-40B4-BE49-F238E27FC236}">
                    <a16:creationId xmlns:a16="http://schemas.microsoft.com/office/drawing/2014/main" id="{09691758-2FB8-0083-C1EC-6DE56C1D12D2}"/>
                  </a:ext>
                </a:extLst>
              </p:cNvPr>
              <p:cNvSpPr/>
              <p:nvPr/>
            </p:nvSpPr>
            <p:spPr>
              <a:xfrm>
                <a:off x="1992575" y="5279175"/>
                <a:ext cx="80525" cy="74750"/>
              </a:xfrm>
              <a:custGeom>
                <a:avLst/>
                <a:gdLst/>
                <a:ahLst/>
                <a:cxnLst/>
                <a:rect l="l" t="t" r="r" b="b"/>
                <a:pathLst>
                  <a:path w="3221" h="2990" extrusionOk="0">
                    <a:moveTo>
                      <a:pt x="2709" y="330"/>
                    </a:moveTo>
                    <a:cubicBezTo>
                      <a:pt x="2768" y="330"/>
                      <a:pt x="2811" y="337"/>
                      <a:pt x="2830" y="353"/>
                    </a:cubicBezTo>
                    <a:cubicBezTo>
                      <a:pt x="2854" y="374"/>
                      <a:pt x="2823" y="1071"/>
                      <a:pt x="2825" y="1225"/>
                    </a:cubicBezTo>
                    <a:cubicBezTo>
                      <a:pt x="2828" y="1620"/>
                      <a:pt x="2823" y="2014"/>
                      <a:pt x="2817" y="2409"/>
                    </a:cubicBezTo>
                    <a:cubicBezTo>
                      <a:pt x="2570" y="2419"/>
                      <a:pt x="2326" y="2436"/>
                      <a:pt x="2081" y="2457"/>
                    </a:cubicBezTo>
                    <a:cubicBezTo>
                      <a:pt x="2248" y="2298"/>
                      <a:pt x="2391" y="2116"/>
                      <a:pt x="2509" y="1918"/>
                    </a:cubicBezTo>
                    <a:cubicBezTo>
                      <a:pt x="2531" y="1882"/>
                      <a:pt x="2498" y="1840"/>
                      <a:pt x="2463" y="1840"/>
                    </a:cubicBezTo>
                    <a:cubicBezTo>
                      <a:pt x="2452" y="1840"/>
                      <a:pt x="2440" y="1845"/>
                      <a:pt x="2430" y="1856"/>
                    </a:cubicBezTo>
                    <a:cubicBezTo>
                      <a:pt x="2242" y="2064"/>
                      <a:pt x="2060" y="2274"/>
                      <a:pt x="1865" y="2473"/>
                    </a:cubicBezTo>
                    <a:cubicBezTo>
                      <a:pt x="1579" y="2500"/>
                      <a:pt x="1293" y="2532"/>
                      <a:pt x="1008" y="2569"/>
                    </a:cubicBezTo>
                    <a:cubicBezTo>
                      <a:pt x="1406" y="2279"/>
                      <a:pt x="1778" y="1952"/>
                      <a:pt x="2120" y="1597"/>
                    </a:cubicBezTo>
                    <a:cubicBezTo>
                      <a:pt x="2161" y="1553"/>
                      <a:pt x="2122" y="1496"/>
                      <a:pt x="2076" y="1496"/>
                    </a:cubicBezTo>
                    <a:cubicBezTo>
                      <a:pt x="2063" y="1496"/>
                      <a:pt x="2049" y="1501"/>
                      <a:pt x="2036" y="1512"/>
                    </a:cubicBezTo>
                    <a:cubicBezTo>
                      <a:pt x="1625" y="1887"/>
                      <a:pt x="1201" y="2245"/>
                      <a:pt x="772" y="2599"/>
                    </a:cubicBezTo>
                    <a:cubicBezTo>
                      <a:pt x="724" y="2605"/>
                      <a:pt x="676" y="2613"/>
                      <a:pt x="629" y="2618"/>
                    </a:cubicBezTo>
                    <a:cubicBezTo>
                      <a:pt x="598" y="2630"/>
                      <a:pt x="572" y="2636"/>
                      <a:pt x="550" y="2636"/>
                    </a:cubicBezTo>
                    <a:cubicBezTo>
                      <a:pt x="475" y="2636"/>
                      <a:pt x="453" y="2565"/>
                      <a:pt x="487" y="2427"/>
                    </a:cubicBezTo>
                    <a:cubicBezTo>
                      <a:pt x="413" y="2237"/>
                      <a:pt x="426" y="1958"/>
                      <a:pt x="407" y="1756"/>
                    </a:cubicBezTo>
                    <a:cubicBezTo>
                      <a:pt x="399" y="1659"/>
                      <a:pt x="393" y="1560"/>
                      <a:pt x="386" y="1463"/>
                    </a:cubicBezTo>
                    <a:cubicBezTo>
                      <a:pt x="726" y="1302"/>
                      <a:pt x="1056" y="1102"/>
                      <a:pt x="1303" y="827"/>
                    </a:cubicBezTo>
                    <a:cubicBezTo>
                      <a:pt x="1334" y="793"/>
                      <a:pt x="1306" y="735"/>
                      <a:pt x="1266" y="735"/>
                    </a:cubicBezTo>
                    <a:cubicBezTo>
                      <a:pt x="1258" y="735"/>
                      <a:pt x="1248" y="738"/>
                      <a:pt x="1239" y="744"/>
                    </a:cubicBezTo>
                    <a:cubicBezTo>
                      <a:pt x="951" y="943"/>
                      <a:pt x="676" y="1150"/>
                      <a:pt x="375" y="1324"/>
                    </a:cubicBezTo>
                    <a:cubicBezTo>
                      <a:pt x="362" y="1096"/>
                      <a:pt x="350" y="867"/>
                      <a:pt x="332" y="639"/>
                    </a:cubicBezTo>
                    <a:lnTo>
                      <a:pt x="332" y="639"/>
                    </a:lnTo>
                    <a:cubicBezTo>
                      <a:pt x="343" y="642"/>
                      <a:pt x="354" y="644"/>
                      <a:pt x="365" y="644"/>
                    </a:cubicBezTo>
                    <a:cubicBezTo>
                      <a:pt x="369" y="644"/>
                      <a:pt x="373" y="644"/>
                      <a:pt x="377" y="643"/>
                    </a:cubicBezTo>
                    <a:cubicBezTo>
                      <a:pt x="786" y="615"/>
                      <a:pt x="1194" y="564"/>
                      <a:pt x="1602" y="513"/>
                    </a:cubicBezTo>
                    <a:cubicBezTo>
                      <a:pt x="1740" y="497"/>
                      <a:pt x="2420" y="330"/>
                      <a:pt x="2709" y="330"/>
                    </a:cubicBezTo>
                    <a:close/>
                    <a:moveTo>
                      <a:pt x="2783" y="1"/>
                    </a:moveTo>
                    <a:cubicBezTo>
                      <a:pt x="2556" y="1"/>
                      <a:pt x="2275" y="95"/>
                      <a:pt x="2117" y="117"/>
                    </a:cubicBezTo>
                    <a:cubicBezTo>
                      <a:pt x="1524" y="202"/>
                      <a:pt x="930" y="278"/>
                      <a:pt x="343" y="396"/>
                    </a:cubicBezTo>
                    <a:cubicBezTo>
                      <a:pt x="296" y="408"/>
                      <a:pt x="259" y="449"/>
                      <a:pt x="257" y="498"/>
                    </a:cubicBezTo>
                    <a:cubicBezTo>
                      <a:pt x="229" y="480"/>
                      <a:pt x="196" y="471"/>
                      <a:pt x="163" y="471"/>
                    </a:cubicBezTo>
                    <a:cubicBezTo>
                      <a:pt x="86" y="471"/>
                      <a:pt x="12" y="522"/>
                      <a:pt x="10" y="626"/>
                    </a:cubicBezTo>
                    <a:cubicBezTo>
                      <a:pt x="1" y="1174"/>
                      <a:pt x="53" y="1724"/>
                      <a:pt x="123" y="2268"/>
                    </a:cubicBezTo>
                    <a:cubicBezTo>
                      <a:pt x="149" y="2470"/>
                      <a:pt x="127" y="2797"/>
                      <a:pt x="308" y="2931"/>
                    </a:cubicBezTo>
                    <a:cubicBezTo>
                      <a:pt x="367" y="2974"/>
                      <a:pt x="445" y="2990"/>
                      <a:pt x="530" y="2990"/>
                    </a:cubicBezTo>
                    <a:cubicBezTo>
                      <a:pt x="712" y="2990"/>
                      <a:pt x="926" y="2919"/>
                      <a:pt x="1051" y="2900"/>
                    </a:cubicBezTo>
                    <a:cubicBezTo>
                      <a:pt x="1226" y="2875"/>
                      <a:pt x="1403" y="2852"/>
                      <a:pt x="1580" y="2833"/>
                    </a:cubicBezTo>
                    <a:cubicBezTo>
                      <a:pt x="1588" y="2840"/>
                      <a:pt x="1598" y="2843"/>
                      <a:pt x="1607" y="2843"/>
                    </a:cubicBezTo>
                    <a:cubicBezTo>
                      <a:pt x="1614" y="2843"/>
                      <a:pt x="1622" y="2841"/>
                      <a:pt x="1628" y="2837"/>
                    </a:cubicBezTo>
                    <a:cubicBezTo>
                      <a:pt x="1631" y="2833"/>
                      <a:pt x="1634" y="2830"/>
                      <a:pt x="1638" y="2829"/>
                    </a:cubicBezTo>
                    <a:cubicBezTo>
                      <a:pt x="2085" y="2782"/>
                      <a:pt x="2536" y="2755"/>
                      <a:pt x="2987" y="2744"/>
                    </a:cubicBezTo>
                    <a:cubicBezTo>
                      <a:pt x="3080" y="2742"/>
                      <a:pt x="3156" y="2666"/>
                      <a:pt x="3158" y="2572"/>
                    </a:cubicBezTo>
                    <a:cubicBezTo>
                      <a:pt x="3169" y="1974"/>
                      <a:pt x="3171" y="1375"/>
                      <a:pt x="3156" y="776"/>
                    </a:cubicBezTo>
                    <a:cubicBezTo>
                      <a:pt x="3152" y="586"/>
                      <a:pt x="3220" y="200"/>
                      <a:pt x="3024" y="62"/>
                    </a:cubicBezTo>
                    <a:cubicBezTo>
                      <a:pt x="2962" y="17"/>
                      <a:pt x="2877" y="1"/>
                      <a:pt x="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699;p40">
                <a:extLst>
                  <a:ext uri="{FF2B5EF4-FFF2-40B4-BE49-F238E27FC236}">
                    <a16:creationId xmlns:a16="http://schemas.microsoft.com/office/drawing/2014/main" id="{D7F175A9-8F0C-B8DC-FEEE-E85971271839}"/>
                  </a:ext>
                </a:extLst>
              </p:cNvPr>
              <p:cNvSpPr/>
              <p:nvPr/>
            </p:nvSpPr>
            <p:spPr>
              <a:xfrm>
                <a:off x="1907400" y="5071800"/>
                <a:ext cx="47075" cy="30850"/>
              </a:xfrm>
              <a:custGeom>
                <a:avLst/>
                <a:gdLst/>
                <a:ahLst/>
                <a:cxnLst/>
                <a:rect l="l" t="t" r="r" b="b"/>
                <a:pathLst>
                  <a:path w="1883" h="1234" extrusionOk="0">
                    <a:moveTo>
                      <a:pt x="1771" y="0"/>
                    </a:moveTo>
                    <a:cubicBezTo>
                      <a:pt x="1758" y="0"/>
                      <a:pt x="1745" y="4"/>
                      <a:pt x="1731" y="13"/>
                    </a:cubicBezTo>
                    <a:cubicBezTo>
                      <a:pt x="1173" y="378"/>
                      <a:pt x="615" y="742"/>
                      <a:pt x="61" y="1107"/>
                    </a:cubicBezTo>
                    <a:cubicBezTo>
                      <a:pt x="1" y="1147"/>
                      <a:pt x="37" y="1234"/>
                      <a:pt x="93" y="1234"/>
                    </a:cubicBezTo>
                    <a:cubicBezTo>
                      <a:pt x="104" y="1234"/>
                      <a:pt x="116" y="1230"/>
                      <a:pt x="128" y="1223"/>
                    </a:cubicBezTo>
                    <a:cubicBezTo>
                      <a:pt x="690" y="866"/>
                      <a:pt x="1251" y="509"/>
                      <a:pt x="1811" y="150"/>
                    </a:cubicBezTo>
                    <a:cubicBezTo>
                      <a:pt x="1883" y="105"/>
                      <a:pt x="1837" y="0"/>
                      <a:pt x="1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700;p40">
                <a:extLst>
                  <a:ext uri="{FF2B5EF4-FFF2-40B4-BE49-F238E27FC236}">
                    <a16:creationId xmlns:a16="http://schemas.microsoft.com/office/drawing/2014/main" id="{B26EA31B-3916-EFBB-59AA-1BE0124010C3}"/>
                  </a:ext>
                </a:extLst>
              </p:cNvPr>
              <p:cNvSpPr/>
              <p:nvPr/>
            </p:nvSpPr>
            <p:spPr>
              <a:xfrm>
                <a:off x="1995775" y="5316725"/>
                <a:ext cx="175" cy="300"/>
              </a:xfrm>
              <a:custGeom>
                <a:avLst/>
                <a:gdLst/>
                <a:ahLst/>
                <a:cxnLst/>
                <a:rect l="l" t="t" r="r" b="b"/>
                <a:pathLst>
                  <a:path w="7" h="12" extrusionOk="0">
                    <a:moveTo>
                      <a:pt x="0" y="1"/>
                    </a:moveTo>
                    <a:lnTo>
                      <a:pt x="0" y="12"/>
                    </a:lnTo>
                    <a:cubicBezTo>
                      <a:pt x="7" y="12"/>
                      <a:pt x="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701;p40">
                <a:extLst>
                  <a:ext uri="{FF2B5EF4-FFF2-40B4-BE49-F238E27FC236}">
                    <a16:creationId xmlns:a16="http://schemas.microsoft.com/office/drawing/2014/main" id="{67534BC4-7CF3-1175-62B1-134FFD0D480E}"/>
                  </a:ext>
                </a:extLst>
              </p:cNvPr>
              <p:cNvSpPr/>
              <p:nvPr/>
            </p:nvSpPr>
            <p:spPr>
              <a:xfrm>
                <a:off x="1995775" y="5316725"/>
                <a:ext cx="175" cy="300"/>
              </a:xfrm>
              <a:custGeom>
                <a:avLst/>
                <a:gdLst/>
                <a:ahLst/>
                <a:cxnLst/>
                <a:rect l="l" t="t" r="r" b="b"/>
                <a:pathLst>
                  <a:path w="7" h="12" fill="none" extrusionOk="0">
                    <a:moveTo>
                      <a:pt x="0" y="12"/>
                    </a:moveTo>
                    <a:cubicBezTo>
                      <a:pt x="7" y="12"/>
                      <a:pt x="7" y="1"/>
                      <a:pt x="0" y="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702;p40">
                <a:extLst>
                  <a:ext uri="{FF2B5EF4-FFF2-40B4-BE49-F238E27FC236}">
                    <a16:creationId xmlns:a16="http://schemas.microsoft.com/office/drawing/2014/main" id="{41EC6A85-DC48-E7A3-CC57-720733D9D51E}"/>
                  </a:ext>
                </a:extLst>
              </p:cNvPr>
              <p:cNvSpPr/>
              <p:nvPr/>
            </p:nvSpPr>
            <p:spPr>
              <a:xfrm>
                <a:off x="2003225" y="5310950"/>
                <a:ext cx="27475" cy="23550"/>
              </a:xfrm>
              <a:custGeom>
                <a:avLst/>
                <a:gdLst/>
                <a:ahLst/>
                <a:cxnLst/>
                <a:rect l="l" t="t" r="r" b="b"/>
                <a:pathLst>
                  <a:path w="1099" h="942" extrusionOk="0">
                    <a:moveTo>
                      <a:pt x="1034" y="0"/>
                    </a:moveTo>
                    <a:cubicBezTo>
                      <a:pt x="1027" y="0"/>
                      <a:pt x="1020" y="2"/>
                      <a:pt x="1012" y="7"/>
                    </a:cubicBezTo>
                    <a:cubicBezTo>
                      <a:pt x="644" y="239"/>
                      <a:pt x="316" y="525"/>
                      <a:pt x="34" y="856"/>
                    </a:cubicBezTo>
                    <a:cubicBezTo>
                      <a:pt x="1" y="893"/>
                      <a:pt x="33" y="941"/>
                      <a:pt x="70" y="941"/>
                    </a:cubicBezTo>
                    <a:cubicBezTo>
                      <a:pt x="81" y="941"/>
                      <a:pt x="93" y="937"/>
                      <a:pt x="104" y="926"/>
                    </a:cubicBezTo>
                    <a:cubicBezTo>
                      <a:pt x="427" y="647"/>
                      <a:pt x="746" y="361"/>
                      <a:pt x="1066" y="77"/>
                    </a:cubicBezTo>
                    <a:cubicBezTo>
                      <a:pt x="1098" y="49"/>
                      <a:pt x="1069" y="0"/>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2" name="Google Shape;690;p40">
            <a:extLst>
              <a:ext uri="{FF2B5EF4-FFF2-40B4-BE49-F238E27FC236}">
                <a16:creationId xmlns:a16="http://schemas.microsoft.com/office/drawing/2014/main" id="{BA92D7BD-F9D3-6035-89C9-E2B795455E4E}"/>
              </a:ext>
            </a:extLst>
          </p:cNvPr>
          <p:cNvGrpSpPr/>
          <p:nvPr/>
        </p:nvGrpSpPr>
        <p:grpSpPr>
          <a:xfrm>
            <a:off x="6454135" y="-677453"/>
            <a:ext cx="433844" cy="575851"/>
            <a:chOff x="7906505" y="3238575"/>
            <a:chExt cx="603447" cy="800968"/>
          </a:xfrm>
        </p:grpSpPr>
        <p:grpSp>
          <p:nvGrpSpPr>
            <p:cNvPr id="3213" name="Google Shape;691;p40">
              <a:extLst>
                <a:ext uri="{FF2B5EF4-FFF2-40B4-BE49-F238E27FC236}">
                  <a16:creationId xmlns:a16="http://schemas.microsoft.com/office/drawing/2014/main" id="{930CF7E8-320B-1EFC-E5AB-6CD744124897}"/>
                </a:ext>
              </a:extLst>
            </p:cNvPr>
            <p:cNvGrpSpPr/>
            <p:nvPr/>
          </p:nvGrpSpPr>
          <p:grpSpPr>
            <a:xfrm>
              <a:off x="7907552" y="3238575"/>
              <a:ext cx="602400" cy="769409"/>
              <a:chOff x="7907552" y="3238575"/>
              <a:chExt cx="602400" cy="769409"/>
            </a:xfrm>
          </p:grpSpPr>
          <p:grpSp>
            <p:nvGrpSpPr>
              <p:cNvPr id="3221" name="Google Shape;692;p40">
                <a:extLst>
                  <a:ext uri="{FF2B5EF4-FFF2-40B4-BE49-F238E27FC236}">
                    <a16:creationId xmlns:a16="http://schemas.microsoft.com/office/drawing/2014/main" id="{6B45238C-18A6-D292-67B9-E192C4E11869}"/>
                  </a:ext>
                </a:extLst>
              </p:cNvPr>
              <p:cNvGrpSpPr/>
              <p:nvPr/>
            </p:nvGrpSpPr>
            <p:grpSpPr>
              <a:xfrm>
                <a:off x="7907552" y="3238575"/>
                <a:ext cx="602400" cy="669000"/>
                <a:chOff x="7907552" y="3238575"/>
                <a:chExt cx="602400" cy="669000"/>
              </a:xfrm>
            </p:grpSpPr>
            <p:sp>
              <p:nvSpPr>
                <p:cNvPr id="3223" name="Google Shape;693;p40">
                  <a:extLst>
                    <a:ext uri="{FF2B5EF4-FFF2-40B4-BE49-F238E27FC236}">
                      <a16:creationId xmlns:a16="http://schemas.microsoft.com/office/drawing/2014/main" id="{F0F6B5ED-2E8C-F2C6-168A-7F35D652E37C}"/>
                    </a:ext>
                  </a:extLst>
                </p:cNvPr>
                <p:cNvSpPr/>
                <p:nvPr/>
              </p:nvSpPr>
              <p:spPr>
                <a:xfrm rot="1188020">
                  <a:off x="7987788" y="3297171"/>
                  <a:ext cx="441927" cy="551808"/>
                </a:xfrm>
                <a:prstGeom prst="blockArc">
                  <a:avLst>
                    <a:gd name="adj1" fmla="val 10236231"/>
                    <a:gd name="adj2" fmla="val 5630447"/>
                    <a:gd name="adj3" fmla="val 437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4" name="Google Shape;694;p40">
                  <a:extLst>
                    <a:ext uri="{FF2B5EF4-FFF2-40B4-BE49-F238E27FC236}">
                      <a16:creationId xmlns:a16="http://schemas.microsoft.com/office/drawing/2014/main" id="{6C224B4E-4167-0F34-F9F5-5D478E01A50B}"/>
                    </a:ext>
                  </a:extLst>
                </p:cNvPr>
                <p:cNvSpPr/>
                <p:nvPr/>
              </p:nvSpPr>
              <p:spPr>
                <a:xfrm rot="1153511">
                  <a:off x="8101792" y="3655774"/>
                  <a:ext cx="137572" cy="20332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2" name="Google Shape;695;p40">
                <a:extLst>
                  <a:ext uri="{FF2B5EF4-FFF2-40B4-BE49-F238E27FC236}">
                    <a16:creationId xmlns:a16="http://schemas.microsoft.com/office/drawing/2014/main" id="{97F3787C-7906-C09A-9354-9B60B973977B}"/>
                  </a:ext>
                </a:extLst>
              </p:cNvPr>
              <p:cNvSpPr/>
              <p:nvPr/>
            </p:nvSpPr>
            <p:spPr>
              <a:xfrm rot="901473">
                <a:off x="8048704" y="3898026"/>
                <a:ext cx="130770" cy="1099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14" name="Google Shape;696;p40">
              <a:extLst>
                <a:ext uri="{FF2B5EF4-FFF2-40B4-BE49-F238E27FC236}">
                  <a16:creationId xmlns:a16="http://schemas.microsoft.com/office/drawing/2014/main" id="{71E6B53B-AE79-8F7B-631E-62D129D10F0E}"/>
                </a:ext>
              </a:extLst>
            </p:cNvPr>
            <p:cNvGrpSpPr/>
            <p:nvPr/>
          </p:nvGrpSpPr>
          <p:grpSpPr>
            <a:xfrm rot="1451652">
              <a:off x="7906505" y="3302234"/>
              <a:ext cx="524834" cy="737309"/>
              <a:chOff x="1865075" y="4965978"/>
              <a:chExt cx="276150" cy="387947"/>
            </a:xfrm>
          </p:grpSpPr>
          <p:sp>
            <p:nvSpPr>
              <p:cNvPr id="3215" name="Google Shape;697;p40">
                <a:extLst>
                  <a:ext uri="{FF2B5EF4-FFF2-40B4-BE49-F238E27FC236}">
                    <a16:creationId xmlns:a16="http://schemas.microsoft.com/office/drawing/2014/main" id="{767250F1-A8B8-CCD0-A215-BC68C5D08857}"/>
                  </a:ext>
                </a:extLst>
              </p:cNvPr>
              <p:cNvSpPr/>
              <p:nvPr/>
            </p:nvSpPr>
            <p:spPr>
              <a:xfrm>
                <a:off x="1865075" y="4965978"/>
                <a:ext cx="276150" cy="293150"/>
              </a:xfrm>
              <a:custGeom>
                <a:avLst/>
                <a:gdLst/>
                <a:ahLst/>
                <a:cxnLst/>
                <a:rect l="l" t="t" r="r" b="b"/>
                <a:pathLst>
                  <a:path w="11046" h="11726" extrusionOk="0">
                    <a:moveTo>
                      <a:pt x="5646" y="341"/>
                    </a:moveTo>
                    <a:cubicBezTo>
                      <a:pt x="6116" y="341"/>
                      <a:pt x="6587" y="421"/>
                      <a:pt x="7034" y="585"/>
                    </a:cubicBezTo>
                    <a:cubicBezTo>
                      <a:pt x="10649" y="1919"/>
                      <a:pt x="10384" y="6642"/>
                      <a:pt x="7541" y="8573"/>
                    </a:cubicBezTo>
                    <a:cubicBezTo>
                      <a:pt x="7480" y="8612"/>
                      <a:pt x="7452" y="8683"/>
                      <a:pt x="7467" y="8752"/>
                    </a:cubicBezTo>
                    <a:cubicBezTo>
                      <a:pt x="7467" y="8753"/>
                      <a:pt x="7466" y="8753"/>
                      <a:pt x="7464" y="8755"/>
                    </a:cubicBezTo>
                    <a:cubicBezTo>
                      <a:pt x="7334" y="9155"/>
                      <a:pt x="7439" y="9620"/>
                      <a:pt x="7471" y="10035"/>
                    </a:cubicBezTo>
                    <a:cubicBezTo>
                      <a:pt x="7501" y="10440"/>
                      <a:pt x="7495" y="10870"/>
                      <a:pt x="7605" y="11262"/>
                    </a:cubicBezTo>
                    <a:cubicBezTo>
                      <a:pt x="7529" y="11259"/>
                      <a:pt x="7453" y="11258"/>
                      <a:pt x="7376" y="11258"/>
                    </a:cubicBezTo>
                    <a:cubicBezTo>
                      <a:pt x="6947" y="11258"/>
                      <a:pt x="6509" y="11297"/>
                      <a:pt x="6074" y="11340"/>
                    </a:cubicBezTo>
                    <a:cubicBezTo>
                      <a:pt x="6482" y="11042"/>
                      <a:pt x="6883" y="10730"/>
                      <a:pt x="7268" y="10406"/>
                    </a:cubicBezTo>
                    <a:cubicBezTo>
                      <a:pt x="7310" y="10372"/>
                      <a:pt x="7271" y="10304"/>
                      <a:pt x="7225" y="10304"/>
                    </a:cubicBezTo>
                    <a:cubicBezTo>
                      <a:pt x="7216" y="10304"/>
                      <a:pt x="7206" y="10307"/>
                      <a:pt x="7197" y="10314"/>
                    </a:cubicBezTo>
                    <a:cubicBezTo>
                      <a:pt x="6741" y="10645"/>
                      <a:pt x="6293" y="10994"/>
                      <a:pt x="5864" y="11361"/>
                    </a:cubicBezTo>
                    <a:cubicBezTo>
                      <a:pt x="5711" y="11377"/>
                      <a:pt x="5558" y="11391"/>
                      <a:pt x="5407" y="11406"/>
                    </a:cubicBezTo>
                    <a:cubicBezTo>
                      <a:pt x="5402" y="11272"/>
                      <a:pt x="5394" y="11138"/>
                      <a:pt x="5389" y="11004"/>
                    </a:cubicBezTo>
                    <a:cubicBezTo>
                      <a:pt x="5821" y="10628"/>
                      <a:pt x="6266" y="10272"/>
                      <a:pt x="6731" y="9939"/>
                    </a:cubicBezTo>
                    <a:cubicBezTo>
                      <a:pt x="6782" y="9903"/>
                      <a:pt x="6752" y="9829"/>
                      <a:pt x="6704" y="9829"/>
                    </a:cubicBezTo>
                    <a:cubicBezTo>
                      <a:pt x="6694" y="9829"/>
                      <a:pt x="6683" y="9832"/>
                      <a:pt x="6672" y="9839"/>
                    </a:cubicBezTo>
                    <a:cubicBezTo>
                      <a:pt x="6207" y="10134"/>
                      <a:pt x="5775" y="10478"/>
                      <a:pt x="5381" y="10864"/>
                    </a:cubicBezTo>
                    <a:cubicBezTo>
                      <a:pt x="5367" y="10577"/>
                      <a:pt x="5348" y="10290"/>
                      <a:pt x="5327" y="10003"/>
                    </a:cubicBezTo>
                    <a:cubicBezTo>
                      <a:pt x="5770" y="9667"/>
                      <a:pt x="6215" y="9330"/>
                      <a:pt x="6635" y="8965"/>
                    </a:cubicBezTo>
                    <a:cubicBezTo>
                      <a:pt x="6666" y="8939"/>
                      <a:pt x="6637" y="8888"/>
                      <a:pt x="6603" y="8888"/>
                    </a:cubicBezTo>
                    <a:cubicBezTo>
                      <a:pt x="6596" y="8888"/>
                      <a:pt x="6589" y="8890"/>
                      <a:pt x="6581" y="8895"/>
                    </a:cubicBezTo>
                    <a:cubicBezTo>
                      <a:pt x="6146" y="9206"/>
                      <a:pt x="5732" y="9544"/>
                      <a:pt x="5317" y="9880"/>
                    </a:cubicBezTo>
                    <a:cubicBezTo>
                      <a:pt x="5297" y="9625"/>
                      <a:pt x="5278" y="9369"/>
                      <a:pt x="5257" y="9112"/>
                    </a:cubicBezTo>
                    <a:cubicBezTo>
                      <a:pt x="5783" y="8704"/>
                      <a:pt x="6286" y="8269"/>
                      <a:pt x="6784" y="7827"/>
                    </a:cubicBezTo>
                    <a:cubicBezTo>
                      <a:pt x="6819" y="7796"/>
                      <a:pt x="6786" y="7753"/>
                      <a:pt x="6749" y="7753"/>
                    </a:cubicBezTo>
                    <a:cubicBezTo>
                      <a:pt x="6738" y="7753"/>
                      <a:pt x="6728" y="7756"/>
                      <a:pt x="6718" y="7764"/>
                    </a:cubicBezTo>
                    <a:cubicBezTo>
                      <a:pt x="6220" y="8162"/>
                      <a:pt x="5722" y="8565"/>
                      <a:pt x="5247" y="8993"/>
                    </a:cubicBezTo>
                    <a:cubicBezTo>
                      <a:pt x="5247" y="8988"/>
                      <a:pt x="5247" y="8981"/>
                      <a:pt x="5247" y="8975"/>
                    </a:cubicBezTo>
                    <a:cubicBezTo>
                      <a:pt x="5227" y="8714"/>
                      <a:pt x="5233" y="8508"/>
                      <a:pt x="5260" y="8336"/>
                    </a:cubicBezTo>
                    <a:cubicBezTo>
                      <a:pt x="5666" y="8019"/>
                      <a:pt x="6065" y="7694"/>
                      <a:pt x="6449" y="7349"/>
                    </a:cubicBezTo>
                    <a:cubicBezTo>
                      <a:pt x="6490" y="7313"/>
                      <a:pt x="6453" y="7262"/>
                      <a:pt x="6409" y="7262"/>
                    </a:cubicBezTo>
                    <a:cubicBezTo>
                      <a:pt x="6398" y="7262"/>
                      <a:pt x="6385" y="7266"/>
                      <a:pt x="6374" y="7274"/>
                    </a:cubicBezTo>
                    <a:cubicBezTo>
                      <a:pt x="6001" y="7568"/>
                      <a:pt x="5643" y="7877"/>
                      <a:pt x="5289" y="8194"/>
                    </a:cubicBezTo>
                    <a:cubicBezTo>
                      <a:pt x="5421" y="7678"/>
                      <a:pt x="5788" y="7482"/>
                      <a:pt x="6274" y="6866"/>
                    </a:cubicBezTo>
                    <a:cubicBezTo>
                      <a:pt x="6613" y="6562"/>
                      <a:pt x="6965" y="6280"/>
                      <a:pt x="7351" y="6034"/>
                    </a:cubicBezTo>
                    <a:cubicBezTo>
                      <a:pt x="7402" y="6002"/>
                      <a:pt x="7372" y="5930"/>
                      <a:pt x="7324" y="5930"/>
                    </a:cubicBezTo>
                    <a:cubicBezTo>
                      <a:pt x="7315" y="5930"/>
                      <a:pt x="7305" y="5933"/>
                      <a:pt x="7295" y="5939"/>
                    </a:cubicBezTo>
                    <a:cubicBezTo>
                      <a:pt x="7026" y="6098"/>
                      <a:pt x="6769" y="6280"/>
                      <a:pt x="6530" y="6482"/>
                    </a:cubicBezTo>
                    <a:cubicBezTo>
                      <a:pt x="6664" y="6259"/>
                      <a:pt x="6763" y="6017"/>
                      <a:pt x="6825" y="5765"/>
                    </a:cubicBezTo>
                    <a:cubicBezTo>
                      <a:pt x="7040" y="5532"/>
                      <a:pt x="7289" y="5344"/>
                      <a:pt x="7538" y="5150"/>
                    </a:cubicBezTo>
                    <a:cubicBezTo>
                      <a:pt x="7566" y="5128"/>
                      <a:pt x="7540" y="5090"/>
                      <a:pt x="7510" y="5090"/>
                    </a:cubicBezTo>
                    <a:cubicBezTo>
                      <a:pt x="7504" y="5090"/>
                      <a:pt x="7498" y="5091"/>
                      <a:pt x="7493" y="5094"/>
                    </a:cubicBezTo>
                    <a:cubicBezTo>
                      <a:pt x="7243" y="5231"/>
                      <a:pt x="7034" y="5427"/>
                      <a:pt x="6847" y="5642"/>
                    </a:cubicBezTo>
                    <a:cubicBezTo>
                      <a:pt x="6883" y="5440"/>
                      <a:pt x="6891" y="5233"/>
                      <a:pt x="6870" y="5027"/>
                    </a:cubicBezTo>
                    <a:cubicBezTo>
                      <a:pt x="7051" y="4788"/>
                      <a:pt x="7275" y="4618"/>
                      <a:pt x="7530" y="4439"/>
                    </a:cubicBezTo>
                    <a:cubicBezTo>
                      <a:pt x="7566" y="4414"/>
                      <a:pt x="7552" y="4348"/>
                      <a:pt x="7510" y="4348"/>
                    </a:cubicBezTo>
                    <a:cubicBezTo>
                      <a:pt x="7505" y="4348"/>
                      <a:pt x="7499" y="4349"/>
                      <a:pt x="7493" y="4351"/>
                    </a:cubicBezTo>
                    <a:cubicBezTo>
                      <a:pt x="7273" y="4433"/>
                      <a:pt x="7080" y="4592"/>
                      <a:pt x="6927" y="4780"/>
                    </a:cubicBezTo>
                    <a:cubicBezTo>
                      <a:pt x="6883" y="4598"/>
                      <a:pt x="6811" y="4425"/>
                      <a:pt x="6714" y="4265"/>
                    </a:cubicBezTo>
                    <a:cubicBezTo>
                      <a:pt x="6828" y="4139"/>
                      <a:pt x="6934" y="4005"/>
                      <a:pt x="7026" y="3862"/>
                    </a:cubicBezTo>
                    <a:cubicBezTo>
                      <a:pt x="7044" y="3833"/>
                      <a:pt x="7018" y="3804"/>
                      <a:pt x="6991" y="3804"/>
                    </a:cubicBezTo>
                    <a:cubicBezTo>
                      <a:pt x="6982" y="3804"/>
                      <a:pt x="6973" y="3807"/>
                      <a:pt x="6965" y="3814"/>
                    </a:cubicBezTo>
                    <a:cubicBezTo>
                      <a:pt x="6854" y="3929"/>
                      <a:pt x="6752" y="4052"/>
                      <a:pt x="6661" y="4182"/>
                    </a:cubicBezTo>
                    <a:cubicBezTo>
                      <a:pt x="6553" y="4020"/>
                      <a:pt x="6417" y="3876"/>
                      <a:pt x="6261" y="3760"/>
                    </a:cubicBezTo>
                    <a:cubicBezTo>
                      <a:pt x="6317" y="3680"/>
                      <a:pt x="6377" y="3604"/>
                      <a:pt x="6443" y="3532"/>
                    </a:cubicBezTo>
                    <a:cubicBezTo>
                      <a:pt x="6466" y="3505"/>
                      <a:pt x="6443" y="3471"/>
                      <a:pt x="6416" y="3471"/>
                    </a:cubicBezTo>
                    <a:cubicBezTo>
                      <a:pt x="6408" y="3471"/>
                      <a:pt x="6399" y="3474"/>
                      <a:pt x="6392" y="3481"/>
                    </a:cubicBezTo>
                    <a:cubicBezTo>
                      <a:pt x="6312" y="3545"/>
                      <a:pt x="6240" y="3620"/>
                      <a:pt x="6181" y="3704"/>
                    </a:cubicBezTo>
                    <a:cubicBezTo>
                      <a:pt x="6001" y="3588"/>
                      <a:pt x="5801" y="3519"/>
                      <a:pt x="5595" y="3519"/>
                    </a:cubicBezTo>
                    <a:cubicBezTo>
                      <a:pt x="5370" y="3519"/>
                      <a:pt x="5138" y="3602"/>
                      <a:pt x="4916" y="3798"/>
                    </a:cubicBezTo>
                    <a:cubicBezTo>
                      <a:pt x="4186" y="4442"/>
                      <a:pt x="4151" y="5681"/>
                      <a:pt x="4694" y="6444"/>
                    </a:cubicBezTo>
                    <a:cubicBezTo>
                      <a:pt x="4157" y="6477"/>
                      <a:pt x="3622" y="6513"/>
                      <a:pt x="3085" y="6548"/>
                    </a:cubicBezTo>
                    <a:lnTo>
                      <a:pt x="3080" y="6548"/>
                    </a:lnTo>
                    <a:cubicBezTo>
                      <a:pt x="3346" y="6395"/>
                      <a:pt x="3609" y="6232"/>
                      <a:pt x="3864" y="6063"/>
                    </a:cubicBezTo>
                    <a:cubicBezTo>
                      <a:pt x="3912" y="6032"/>
                      <a:pt x="3881" y="5964"/>
                      <a:pt x="3835" y="5964"/>
                    </a:cubicBezTo>
                    <a:cubicBezTo>
                      <a:pt x="3827" y="5964"/>
                      <a:pt x="3818" y="5966"/>
                      <a:pt x="3810" y="5971"/>
                    </a:cubicBezTo>
                    <a:cubicBezTo>
                      <a:pt x="3451" y="6152"/>
                      <a:pt x="3097" y="6353"/>
                      <a:pt x="2751" y="6567"/>
                    </a:cubicBezTo>
                    <a:cubicBezTo>
                      <a:pt x="2487" y="6579"/>
                      <a:pt x="2222" y="6600"/>
                      <a:pt x="1972" y="6683"/>
                    </a:cubicBezTo>
                    <a:cubicBezTo>
                      <a:pt x="1935" y="6564"/>
                      <a:pt x="1904" y="6444"/>
                      <a:pt x="1873" y="6324"/>
                    </a:cubicBezTo>
                    <a:cubicBezTo>
                      <a:pt x="2434" y="6039"/>
                      <a:pt x="2965" y="5701"/>
                      <a:pt x="3461" y="5312"/>
                    </a:cubicBezTo>
                    <a:cubicBezTo>
                      <a:pt x="3508" y="5275"/>
                      <a:pt x="3465" y="5202"/>
                      <a:pt x="3414" y="5202"/>
                    </a:cubicBezTo>
                    <a:cubicBezTo>
                      <a:pt x="3403" y="5202"/>
                      <a:pt x="3393" y="5205"/>
                      <a:pt x="3383" y="5212"/>
                    </a:cubicBezTo>
                    <a:cubicBezTo>
                      <a:pt x="2874" y="5553"/>
                      <a:pt x="2358" y="5878"/>
                      <a:pt x="1840" y="6205"/>
                    </a:cubicBezTo>
                    <a:cubicBezTo>
                      <a:pt x="1712" y="5703"/>
                      <a:pt x="1628" y="5198"/>
                      <a:pt x="1609" y="4700"/>
                    </a:cubicBezTo>
                    <a:cubicBezTo>
                      <a:pt x="2249" y="4348"/>
                      <a:pt x="2861" y="3947"/>
                      <a:pt x="3442" y="3500"/>
                    </a:cubicBezTo>
                    <a:cubicBezTo>
                      <a:pt x="3486" y="3465"/>
                      <a:pt x="3459" y="3394"/>
                      <a:pt x="3414" y="3394"/>
                    </a:cubicBezTo>
                    <a:cubicBezTo>
                      <a:pt x="3405" y="3394"/>
                      <a:pt x="3395" y="3397"/>
                      <a:pt x="3384" y="3405"/>
                    </a:cubicBezTo>
                    <a:cubicBezTo>
                      <a:pt x="2802" y="3811"/>
                      <a:pt x="2205" y="4192"/>
                      <a:pt x="1602" y="4567"/>
                    </a:cubicBezTo>
                    <a:cubicBezTo>
                      <a:pt x="1598" y="4318"/>
                      <a:pt x="1612" y="4069"/>
                      <a:pt x="1645" y="3824"/>
                    </a:cubicBezTo>
                    <a:cubicBezTo>
                      <a:pt x="2315" y="3430"/>
                      <a:pt x="2989" y="3044"/>
                      <a:pt x="3674" y="2679"/>
                    </a:cubicBezTo>
                    <a:cubicBezTo>
                      <a:pt x="3729" y="2649"/>
                      <a:pt x="3695" y="2577"/>
                      <a:pt x="3643" y="2577"/>
                    </a:cubicBezTo>
                    <a:cubicBezTo>
                      <a:pt x="3635" y="2577"/>
                      <a:pt x="3627" y="2578"/>
                      <a:pt x="3618" y="2582"/>
                    </a:cubicBezTo>
                    <a:cubicBezTo>
                      <a:pt x="2944" y="2896"/>
                      <a:pt x="2296" y="3258"/>
                      <a:pt x="1676" y="3666"/>
                    </a:cubicBezTo>
                    <a:cubicBezTo>
                      <a:pt x="1719" y="3408"/>
                      <a:pt x="1786" y="3154"/>
                      <a:pt x="1878" y="2909"/>
                    </a:cubicBezTo>
                    <a:cubicBezTo>
                      <a:pt x="1880" y="2909"/>
                      <a:pt x="1882" y="2910"/>
                      <a:pt x="1884" y="2910"/>
                    </a:cubicBezTo>
                    <a:cubicBezTo>
                      <a:pt x="1890" y="2910"/>
                      <a:pt x="1896" y="2908"/>
                      <a:pt x="1900" y="2906"/>
                    </a:cubicBezTo>
                    <a:cubicBezTo>
                      <a:pt x="2531" y="2526"/>
                      <a:pt x="3145" y="2123"/>
                      <a:pt x="3789" y="1763"/>
                    </a:cubicBezTo>
                    <a:cubicBezTo>
                      <a:pt x="3859" y="1724"/>
                      <a:pt x="3816" y="1627"/>
                      <a:pt x="3752" y="1627"/>
                    </a:cubicBezTo>
                    <a:cubicBezTo>
                      <a:pt x="3740" y="1627"/>
                      <a:pt x="3728" y="1630"/>
                      <a:pt x="3716" y="1637"/>
                    </a:cubicBezTo>
                    <a:cubicBezTo>
                      <a:pt x="3112" y="1985"/>
                      <a:pt x="2501" y="2345"/>
                      <a:pt x="1937" y="2756"/>
                    </a:cubicBezTo>
                    <a:cubicBezTo>
                      <a:pt x="2066" y="2458"/>
                      <a:pt x="2230" y="2177"/>
                      <a:pt x="2426" y="1919"/>
                    </a:cubicBezTo>
                    <a:cubicBezTo>
                      <a:pt x="3018" y="1570"/>
                      <a:pt x="3607" y="1221"/>
                      <a:pt x="4197" y="870"/>
                    </a:cubicBezTo>
                    <a:cubicBezTo>
                      <a:pt x="4240" y="845"/>
                      <a:pt x="4214" y="784"/>
                      <a:pt x="4174" y="784"/>
                    </a:cubicBezTo>
                    <a:cubicBezTo>
                      <a:pt x="4166" y="784"/>
                      <a:pt x="4159" y="786"/>
                      <a:pt x="4151" y="791"/>
                    </a:cubicBezTo>
                    <a:cubicBezTo>
                      <a:pt x="3609" y="1125"/>
                      <a:pt x="3067" y="1460"/>
                      <a:pt x="2527" y="1795"/>
                    </a:cubicBezTo>
                    <a:cubicBezTo>
                      <a:pt x="2557" y="1757"/>
                      <a:pt x="2584" y="1718"/>
                      <a:pt x="2618" y="1680"/>
                    </a:cubicBezTo>
                    <a:cubicBezTo>
                      <a:pt x="3378" y="809"/>
                      <a:pt x="4508" y="341"/>
                      <a:pt x="5646" y="341"/>
                    </a:cubicBezTo>
                    <a:close/>
                    <a:moveTo>
                      <a:pt x="5666" y="1"/>
                    </a:moveTo>
                    <a:cubicBezTo>
                      <a:pt x="2466" y="1"/>
                      <a:pt x="1" y="3797"/>
                      <a:pt x="1806" y="6858"/>
                    </a:cubicBezTo>
                    <a:cubicBezTo>
                      <a:pt x="1826" y="6892"/>
                      <a:pt x="1859" y="6907"/>
                      <a:pt x="1893" y="6907"/>
                    </a:cubicBezTo>
                    <a:cubicBezTo>
                      <a:pt x="1917" y="6907"/>
                      <a:pt x="1942" y="6899"/>
                      <a:pt x="1962" y="6885"/>
                    </a:cubicBezTo>
                    <a:cubicBezTo>
                      <a:pt x="2105" y="6917"/>
                      <a:pt x="2252" y="6928"/>
                      <a:pt x="2400" y="6928"/>
                    </a:cubicBezTo>
                    <a:cubicBezTo>
                      <a:pt x="2666" y="6928"/>
                      <a:pt x="2937" y="6893"/>
                      <a:pt x="3194" y="6878"/>
                    </a:cubicBezTo>
                    <a:cubicBezTo>
                      <a:pt x="3700" y="6846"/>
                      <a:pt x="4203" y="6814"/>
                      <a:pt x="4709" y="6779"/>
                    </a:cubicBezTo>
                    <a:cubicBezTo>
                      <a:pt x="4835" y="6771"/>
                      <a:pt x="4886" y="6653"/>
                      <a:pt x="4863" y="6560"/>
                    </a:cubicBezTo>
                    <a:cubicBezTo>
                      <a:pt x="4917" y="6532"/>
                      <a:pt x="4941" y="6468"/>
                      <a:pt x="4921" y="6412"/>
                    </a:cubicBezTo>
                    <a:cubicBezTo>
                      <a:pt x="4643" y="5770"/>
                      <a:pt x="4524" y="5022"/>
                      <a:pt x="4887" y="4383"/>
                    </a:cubicBezTo>
                    <a:cubicBezTo>
                      <a:pt x="5086" y="4033"/>
                      <a:pt x="5336" y="3891"/>
                      <a:pt x="5585" y="3891"/>
                    </a:cubicBezTo>
                    <a:cubicBezTo>
                      <a:pt x="6013" y="3891"/>
                      <a:pt x="6439" y="4311"/>
                      <a:pt x="6597" y="4814"/>
                    </a:cubicBezTo>
                    <a:cubicBezTo>
                      <a:pt x="6607" y="5698"/>
                      <a:pt x="6258" y="6487"/>
                      <a:pt x="5584" y="7121"/>
                    </a:cubicBezTo>
                    <a:cubicBezTo>
                      <a:pt x="5362" y="7330"/>
                      <a:pt x="5005" y="7477"/>
                      <a:pt x="4884" y="7780"/>
                    </a:cubicBezTo>
                    <a:cubicBezTo>
                      <a:pt x="4748" y="8118"/>
                      <a:pt x="4884" y="8629"/>
                      <a:pt x="4911" y="8977"/>
                    </a:cubicBezTo>
                    <a:cubicBezTo>
                      <a:pt x="4972" y="9802"/>
                      <a:pt x="5019" y="10629"/>
                      <a:pt x="5123" y="11452"/>
                    </a:cubicBezTo>
                    <a:cubicBezTo>
                      <a:pt x="5126" y="11476"/>
                      <a:pt x="5136" y="11500"/>
                      <a:pt x="5150" y="11519"/>
                    </a:cubicBezTo>
                    <a:cubicBezTo>
                      <a:pt x="5117" y="11606"/>
                      <a:pt x="5160" y="11720"/>
                      <a:pt x="5282" y="11720"/>
                    </a:cubicBezTo>
                    <a:cubicBezTo>
                      <a:pt x="6065" y="11718"/>
                      <a:pt x="6940" y="11726"/>
                      <a:pt x="7703" y="11547"/>
                    </a:cubicBezTo>
                    <a:cubicBezTo>
                      <a:pt x="7770" y="11533"/>
                      <a:pt x="7813" y="11471"/>
                      <a:pt x="7805" y="11406"/>
                    </a:cubicBezTo>
                    <a:cubicBezTo>
                      <a:pt x="7837" y="11393"/>
                      <a:pt x="7860" y="11364"/>
                      <a:pt x="7863" y="11329"/>
                    </a:cubicBezTo>
                    <a:cubicBezTo>
                      <a:pt x="7928" y="10875"/>
                      <a:pt x="7839" y="10395"/>
                      <a:pt x="7799" y="9939"/>
                    </a:cubicBezTo>
                    <a:cubicBezTo>
                      <a:pt x="7770" y="9593"/>
                      <a:pt x="7783" y="9219"/>
                      <a:pt x="7667" y="8891"/>
                    </a:cubicBezTo>
                    <a:cubicBezTo>
                      <a:pt x="7683" y="8886"/>
                      <a:pt x="7699" y="8879"/>
                      <a:pt x="7713" y="8871"/>
                    </a:cubicBezTo>
                    <a:cubicBezTo>
                      <a:pt x="10740" y="6815"/>
                      <a:pt x="11046" y="1894"/>
                      <a:pt x="7314" y="340"/>
                    </a:cubicBezTo>
                    <a:cubicBezTo>
                      <a:pt x="6755" y="107"/>
                      <a:pt x="6200" y="1"/>
                      <a:pt x="5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6" name="Google Shape;698;p40">
                <a:extLst>
                  <a:ext uri="{FF2B5EF4-FFF2-40B4-BE49-F238E27FC236}">
                    <a16:creationId xmlns:a16="http://schemas.microsoft.com/office/drawing/2014/main" id="{17A72568-8DBC-07FE-DFB5-AF3AC9625459}"/>
                  </a:ext>
                </a:extLst>
              </p:cNvPr>
              <p:cNvSpPr/>
              <p:nvPr/>
            </p:nvSpPr>
            <p:spPr>
              <a:xfrm>
                <a:off x="1992575" y="5279175"/>
                <a:ext cx="80525" cy="74750"/>
              </a:xfrm>
              <a:custGeom>
                <a:avLst/>
                <a:gdLst/>
                <a:ahLst/>
                <a:cxnLst/>
                <a:rect l="l" t="t" r="r" b="b"/>
                <a:pathLst>
                  <a:path w="3221" h="2990" extrusionOk="0">
                    <a:moveTo>
                      <a:pt x="2709" y="330"/>
                    </a:moveTo>
                    <a:cubicBezTo>
                      <a:pt x="2768" y="330"/>
                      <a:pt x="2811" y="337"/>
                      <a:pt x="2830" y="353"/>
                    </a:cubicBezTo>
                    <a:cubicBezTo>
                      <a:pt x="2854" y="374"/>
                      <a:pt x="2823" y="1071"/>
                      <a:pt x="2825" y="1225"/>
                    </a:cubicBezTo>
                    <a:cubicBezTo>
                      <a:pt x="2828" y="1620"/>
                      <a:pt x="2823" y="2014"/>
                      <a:pt x="2817" y="2409"/>
                    </a:cubicBezTo>
                    <a:cubicBezTo>
                      <a:pt x="2570" y="2419"/>
                      <a:pt x="2326" y="2436"/>
                      <a:pt x="2081" y="2457"/>
                    </a:cubicBezTo>
                    <a:cubicBezTo>
                      <a:pt x="2248" y="2298"/>
                      <a:pt x="2391" y="2116"/>
                      <a:pt x="2509" y="1918"/>
                    </a:cubicBezTo>
                    <a:cubicBezTo>
                      <a:pt x="2531" y="1882"/>
                      <a:pt x="2498" y="1840"/>
                      <a:pt x="2463" y="1840"/>
                    </a:cubicBezTo>
                    <a:cubicBezTo>
                      <a:pt x="2452" y="1840"/>
                      <a:pt x="2440" y="1845"/>
                      <a:pt x="2430" y="1856"/>
                    </a:cubicBezTo>
                    <a:cubicBezTo>
                      <a:pt x="2242" y="2064"/>
                      <a:pt x="2060" y="2274"/>
                      <a:pt x="1865" y="2473"/>
                    </a:cubicBezTo>
                    <a:cubicBezTo>
                      <a:pt x="1579" y="2500"/>
                      <a:pt x="1293" y="2532"/>
                      <a:pt x="1008" y="2569"/>
                    </a:cubicBezTo>
                    <a:cubicBezTo>
                      <a:pt x="1406" y="2279"/>
                      <a:pt x="1778" y="1952"/>
                      <a:pt x="2120" y="1597"/>
                    </a:cubicBezTo>
                    <a:cubicBezTo>
                      <a:pt x="2161" y="1553"/>
                      <a:pt x="2122" y="1496"/>
                      <a:pt x="2076" y="1496"/>
                    </a:cubicBezTo>
                    <a:cubicBezTo>
                      <a:pt x="2063" y="1496"/>
                      <a:pt x="2049" y="1501"/>
                      <a:pt x="2036" y="1512"/>
                    </a:cubicBezTo>
                    <a:cubicBezTo>
                      <a:pt x="1625" y="1887"/>
                      <a:pt x="1201" y="2245"/>
                      <a:pt x="772" y="2599"/>
                    </a:cubicBezTo>
                    <a:cubicBezTo>
                      <a:pt x="724" y="2605"/>
                      <a:pt x="676" y="2613"/>
                      <a:pt x="629" y="2618"/>
                    </a:cubicBezTo>
                    <a:cubicBezTo>
                      <a:pt x="598" y="2630"/>
                      <a:pt x="572" y="2636"/>
                      <a:pt x="550" y="2636"/>
                    </a:cubicBezTo>
                    <a:cubicBezTo>
                      <a:pt x="475" y="2636"/>
                      <a:pt x="453" y="2565"/>
                      <a:pt x="487" y="2427"/>
                    </a:cubicBezTo>
                    <a:cubicBezTo>
                      <a:pt x="413" y="2237"/>
                      <a:pt x="426" y="1958"/>
                      <a:pt x="407" y="1756"/>
                    </a:cubicBezTo>
                    <a:cubicBezTo>
                      <a:pt x="399" y="1659"/>
                      <a:pt x="393" y="1560"/>
                      <a:pt x="386" y="1463"/>
                    </a:cubicBezTo>
                    <a:cubicBezTo>
                      <a:pt x="726" y="1302"/>
                      <a:pt x="1056" y="1102"/>
                      <a:pt x="1303" y="827"/>
                    </a:cubicBezTo>
                    <a:cubicBezTo>
                      <a:pt x="1334" y="793"/>
                      <a:pt x="1306" y="735"/>
                      <a:pt x="1266" y="735"/>
                    </a:cubicBezTo>
                    <a:cubicBezTo>
                      <a:pt x="1258" y="735"/>
                      <a:pt x="1248" y="738"/>
                      <a:pt x="1239" y="744"/>
                    </a:cubicBezTo>
                    <a:cubicBezTo>
                      <a:pt x="951" y="943"/>
                      <a:pt x="676" y="1150"/>
                      <a:pt x="375" y="1324"/>
                    </a:cubicBezTo>
                    <a:cubicBezTo>
                      <a:pt x="362" y="1096"/>
                      <a:pt x="350" y="867"/>
                      <a:pt x="332" y="639"/>
                    </a:cubicBezTo>
                    <a:lnTo>
                      <a:pt x="332" y="639"/>
                    </a:lnTo>
                    <a:cubicBezTo>
                      <a:pt x="343" y="642"/>
                      <a:pt x="354" y="644"/>
                      <a:pt x="365" y="644"/>
                    </a:cubicBezTo>
                    <a:cubicBezTo>
                      <a:pt x="369" y="644"/>
                      <a:pt x="373" y="644"/>
                      <a:pt x="377" y="643"/>
                    </a:cubicBezTo>
                    <a:cubicBezTo>
                      <a:pt x="786" y="615"/>
                      <a:pt x="1194" y="564"/>
                      <a:pt x="1602" y="513"/>
                    </a:cubicBezTo>
                    <a:cubicBezTo>
                      <a:pt x="1740" y="497"/>
                      <a:pt x="2420" y="330"/>
                      <a:pt x="2709" y="330"/>
                    </a:cubicBezTo>
                    <a:close/>
                    <a:moveTo>
                      <a:pt x="2783" y="1"/>
                    </a:moveTo>
                    <a:cubicBezTo>
                      <a:pt x="2556" y="1"/>
                      <a:pt x="2275" y="95"/>
                      <a:pt x="2117" y="117"/>
                    </a:cubicBezTo>
                    <a:cubicBezTo>
                      <a:pt x="1524" y="202"/>
                      <a:pt x="930" y="278"/>
                      <a:pt x="343" y="396"/>
                    </a:cubicBezTo>
                    <a:cubicBezTo>
                      <a:pt x="296" y="408"/>
                      <a:pt x="259" y="449"/>
                      <a:pt x="257" y="498"/>
                    </a:cubicBezTo>
                    <a:cubicBezTo>
                      <a:pt x="229" y="480"/>
                      <a:pt x="196" y="471"/>
                      <a:pt x="163" y="471"/>
                    </a:cubicBezTo>
                    <a:cubicBezTo>
                      <a:pt x="86" y="471"/>
                      <a:pt x="12" y="522"/>
                      <a:pt x="10" y="626"/>
                    </a:cubicBezTo>
                    <a:cubicBezTo>
                      <a:pt x="1" y="1174"/>
                      <a:pt x="53" y="1724"/>
                      <a:pt x="123" y="2268"/>
                    </a:cubicBezTo>
                    <a:cubicBezTo>
                      <a:pt x="149" y="2470"/>
                      <a:pt x="127" y="2797"/>
                      <a:pt x="308" y="2931"/>
                    </a:cubicBezTo>
                    <a:cubicBezTo>
                      <a:pt x="367" y="2974"/>
                      <a:pt x="445" y="2990"/>
                      <a:pt x="530" y="2990"/>
                    </a:cubicBezTo>
                    <a:cubicBezTo>
                      <a:pt x="712" y="2990"/>
                      <a:pt x="926" y="2919"/>
                      <a:pt x="1051" y="2900"/>
                    </a:cubicBezTo>
                    <a:cubicBezTo>
                      <a:pt x="1226" y="2875"/>
                      <a:pt x="1403" y="2852"/>
                      <a:pt x="1580" y="2833"/>
                    </a:cubicBezTo>
                    <a:cubicBezTo>
                      <a:pt x="1588" y="2840"/>
                      <a:pt x="1598" y="2843"/>
                      <a:pt x="1607" y="2843"/>
                    </a:cubicBezTo>
                    <a:cubicBezTo>
                      <a:pt x="1614" y="2843"/>
                      <a:pt x="1622" y="2841"/>
                      <a:pt x="1628" y="2837"/>
                    </a:cubicBezTo>
                    <a:cubicBezTo>
                      <a:pt x="1631" y="2833"/>
                      <a:pt x="1634" y="2830"/>
                      <a:pt x="1638" y="2829"/>
                    </a:cubicBezTo>
                    <a:cubicBezTo>
                      <a:pt x="2085" y="2782"/>
                      <a:pt x="2536" y="2755"/>
                      <a:pt x="2987" y="2744"/>
                    </a:cubicBezTo>
                    <a:cubicBezTo>
                      <a:pt x="3080" y="2742"/>
                      <a:pt x="3156" y="2666"/>
                      <a:pt x="3158" y="2572"/>
                    </a:cubicBezTo>
                    <a:cubicBezTo>
                      <a:pt x="3169" y="1974"/>
                      <a:pt x="3171" y="1375"/>
                      <a:pt x="3156" y="776"/>
                    </a:cubicBezTo>
                    <a:cubicBezTo>
                      <a:pt x="3152" y="586"/>
                      <a:pt x="3220" y="200"/>
                      <a:pt x="3024" y="62"/>
                    </a:cubicBezTo>
                    <a:cubicBezTo>
                      <a:pt x="2962" y="17"/>
                      <a:pt x="2877" y="1"/>
                      <a:pt x="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699;p40">
                <a:extLst>
                  <a:ext uri="{FF2B5EF4-FFF2-40B4-BE49-F238E27FC236}">
                    <a16:creationId xmlns:a16="http://schemas.microsoft.com/office/drawing/2014/main" id="{FF68AA18-577F-B95C-5161-5F2EBBAEE3F4}"/>
                  </a:ext>
                </a:extLst>
              </p:cNvPr>
              <p:cNvSpPr/>
              <p:nvPr/>
            </p:nvSpPr>
            <p:spPr>
              <a:xfrm>
                <a:off x="1907400" y="5071800"/>
                <a:ext cx="47075" cy="30850"/>
              </a:xfrm>
              <a:custGeom>
                <a:avLst/>
                <a:gdLst/>
                <a:ahLst/>
                <a:cxnLst/>
                <a:rect l="l" t="t" r="r" b="b"/>
                <a:pathLst>
                  <a:path w="1883" h="1234" extrusionOk="0">
                    <a:moveTo>
                      <a:pt x="1771" y="0"/>
                    </a:moveTo>
                    <a:cubicBezTo>
                      <a:pt x="1758" y="0"/>
                      <a:pt x="1745" y="4"/>
                      <a:pt x="1731" y="13"/>
                    </a:cubicBezTo>
                    <a:cubicBezTo>
                      <a:pt x="1173" y="378"/>
                      <a:pt x="615" y="742"/>
                      <a:pt x="61" y="1107"/>
                    </a:cubicBezTo>
                    <a:cubicBezTo>
                      <a:pt x="1" y="1147"/>
                      <a:pt x="37" y="1234"/>
                      <a:pt x="93" y="1234"/>
                    </a:cubicBezTo>
                    <a:cubicBezTo>
                      <a:pt x="104" y="1234"/>
                      <a:pt x="116" y="1230"/>
                      <a:pt x="128" y="1223"/>
                    </a:cubicBezTo>
                    <a:cubicBezTo>
                      <a:pt x="690" y="866"/>
                      <a:pt x="1251" y="509"/>
                      <a:pt x="1811" y="150"/>
                    </a:cubicBezTo>
                    <a:cubicBezTo>
                      <a:pt x="1883" y="105"/>
                      <a:pt x="1837" y="0"/>
                      <a:pt x="1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700;p40">
                <a:extLst>
                  <a:ext uri="{FF2B5EF4-FFF2-40B4-BE49-F238E27FC236}">
                    <a16:creationId xmlns:a16="http://schemas.microsoft.com/office/drawing/2014/main" id="{C899B6E0-42FC-8215-F9AF-537532C2BA1F}"/>
                  </a:ext>
                </a:extLst>
              </p:cNvPr>
              <p:cNvSpPr/>
              <p:nvPr/>
            </p:nvSpPr>
            <p:spPr>
              <a:xfrm>
                <a:off x="1995775" y="5316725"/>
                <a:ext cx="175" cy="300"/>
              </a:xfrm>
              <a:custGeom>
                <a:avLst/>
                <a:gdLst/>
                <a:ahLst/>
                <a:cxnLst/>
                <a:rect l="l" t="t" r="r" b="b"/>
                <a:pathLst>
                  <a:path w="7" h="12" extrusionOk="0">
                    <a:moveTo>
                      <a:pt x="0" y="1"/>
                    </a:moveTo>
                    <a:lnTo>
                      <a:pt x="0" y="12"/>
                    </a:lnTo>
                    <a:cubicBezTo>
                      <a:pt x="7" y="12"/>
                      <a:pt x="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701;p40">
                <a:extLst>
                  <a:ext uri="{FF2B5EF4-FFF2-40B4-BE49-F238E27FC236}">
                    <a16:creationId xmlns:a16="http://schemas.microsoft.com/office/drawing/2014/main" id="{CDBDA258-685B-2EF1-0354-886D39D4A114}"/>
                  </a:ext>
                </a:extLst>
              </p:cNvPr>
              <p:cNvSpPr/>
              <p:nvPr/>
            </p:nvSpPr>
            <p:spPr>
              <a:xfrm>
                <a:off x="1995775" y="5316725"/>
                <a:ext cx="175" cy="300"/>
              </a:xfrm>
              <a:custGeom>
                <a:avLst/>
                <a:gdLst/>
                <a:ahLst/>
                <a:cxnLst/>
                <a:rect l="l" t="t" r="r" b="b"/>
                <a:pathLst>
                  <a:path w="7" h="12" fill="none" extrusionOk="0">
                    <a:moveTo>
                      <a:pt x="0" y="12"/>
                    </a:moveTo>
                    <a:cubicBezTo>
                      <a:pt x="7" y="12"/>
                      <a:pt x="7" y="1"/>
                      <a:pt x="0" y="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702;p40">
                <a:extLst>
                  <a:ext uri="{FF2B5EF4-FFF2-40B4-BE49-F238E27FC236}">
                    <a16:creationId xmlns:a16="http://schemas.microsoft.com/office/drawing/2014/main" id="{C8A8480E-A45F-A43D-ACED-0F341892416B}"/>
                  </a:ext>
                </a:extLst>
              </p:cNvPr>
              <p:cNvSpPr/>
              <p:nvPr/>
            </p:nvSpPr>
            <p:spPr>
              <a:xfrm>
                <a:off x="2003225" y="5310950"/>
                <a:ext cx="27475" cy="23550"/>
              </a:xfrm>
              <a:custGeom>
                <a:avLst/>
                <a:gdLst/>
                <a:ahLst/>
                <a:cxnLst/>
                <a:rect l="l" t="t" r="r" b="b"/>
                <a:pathLst>
                  <a:path w="1099" h="942" extrusionOk="0">
                    <a:moveTo>
                      <a:pt x="1034" y="0"/>
                    </a:moveTo>
                    <a:cubicBezTo>
                      <a:pt x="1027" y="0"/>
                      <a:pt x="1020" y="2"/>
                      <a:pt x="1012" y="7"/>
                    </a:cubicBezTo>
                    <a:cubicBezTo>
                      <a:pt x="644" y="239"/>
                      <a:pt x="316" y="525"/>
                      <a:pt x="34" y="856"/>
                    </a:cubicBezTo>
                    <a:cubicBezTo>
                      <a:pt x="1" y="893"/>
                      <a:pt x="33" y="941"/>
                      <a:pt x="70" y="941"/>
                    </a:cubicBezTo>
                    <a:cubicBezTo>
                      <a:pt x="81" y="941"/>
                      <a:pt x="93" y="937"/>
                      <a:pt x="104" y="926"/>
                    </a:cubicBezTo>
                    <a:cubicBezTo>
                      <a:pt x="427" y="647"/>
                      <a:pt x="746" y="361"/>
                      <a:pt x="1066" y="77"/>
                    </a:cubicBezTo>
                    <a:cubicBezTo>
                      <a:pt x="1098" y="49"/>
                      <a:pt x="1069" y="0"/>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91163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753079" y="621943"/>
            <a:ext cx="302006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希望解決之功能</a:t>
            </a:r>
          </a:p>
        </p:txBody>
      </p:sp>
      <p:sp>
        <p:nvSpPr>
          <p:cNvPr id="9" name="文字方塊 8">
            <a:extLst>
              <a:ext uri="{FF2B5EF4-FFF2-40B4-BE49-F238E27FC236}">
                <a16:creationId xmlns:a16="http://schemas.microsoft.com/office/drawing/2014/main" id="{359B9EDD-6038-1F78-AEB2-052F81CDB466}"/>
              </a:ext>
            </a:extLst>
          </p:cNvPr>
          <p:cNvSpPr txBox="1"/>
          <p:nvPr/>
        </p:nvSpPr>
        <p:spPr>
          <a:xfrm>
            <a:off x="4047348" y="776528"/>
            <a:ext cx="3800007" cy="306431"/>
          </a:xfrm>
          <a:prstGeom prst="rect">
            <a:avLst/>
          </a:prstGeom>
          <a:noFill/>
        </p:spPr>
        <p:txBody>
          <a:bodyPr wrap="square">
            <a:spAutoFit/>
          </a:bodyPr>
          <a:lstStyle/>
          <a:p>
            <a:pPr marL="304800">
              <a:lnSpc>
                <a:spcPct val="104000"/>
              </a:lnSpc>
              <a:spcAft>
                <a:spcPts val="800"/>
              </a:spcAft>
            </a:pPr>
            <a:r>
              <a:rPr lang="zh-TW" altLang="zh-TW" sz="1400" b="1" kern="100" dirty="0">
                <a:effectLst/>
                <a:latin typeface="Calibri" panose="020F0502020204030204" pitchFamily="34" charset="0"/>
                <a:ea typeface="微軟正黑體" panose="020B0604030504040204" pitchFamily="34" charset="-120"/>
                <a:cs typeface="微軟正黑體" panose="020B0604030504040204" pitchFamily="34" charset="-120"/>
              </a:rPr>
              <a:t>利用正規化將</a:t>
            </a:r>
            <a:r>
              <a:rPr lang="zh-TW" altLang="zh-TW" sz="1400" b="1" kern="100" dirty="0">
                <a:solidFill>
                  <a:srgbClr val="FF0000"/>
                </a:solidFill>
                <a:effectLst/>
                <a:latin typeface="Calibri" panose="020F0502020204030204" pitchFamily="34" charset="0"/>
                <a:ea typeface="微軟正黑體" panose="020B0604030504040204" pitchFamily="34" charset="-120"/>
                <a:cs typeface="微軟正黑體" panose="020B0604030504040204" pitchFamily="34" charset="-120"/>
              </a:rPr>
              <a:t>醫療系統</a:t>
            </a:r>
            <a:r>
              <a:rPr lang="zh-TW" altLang="zh-TW" sz="1400" b="1" kern="100" dirty="0">
                <a:effectLst/>
                <a:latin typeface="Calibri" panose="020F0502020204030204" pitchFamily="34" charset="0"/>
                <a:ea typeface="微軟正黑體" panose="020B0604030504040204" pitchFamily="34" charset="-120"/>
                <a:cs typeface="微軟正黑體" panose="020B0604030504040204" pitchFamily="34" charset="-120"/>
              </a:rPr>
              <a:t>分為</a:t>
            </a:r>
            <a:r>
              <a:rPr lang="zh-TW" altLang="zh-TW" sz="1400" b="1" kern="100" dirty="0">
                <a:solidFill>
                  <a:srgbClr val="FF0000"/>
                </a:solidFill>
                <a:effectLst/>
                <a:latin typeface="Calibri" panose="020F0502020204030204" pitchFamily="34" charset="0"/>
                <a:ea typeface="微軟正黑體" panose="020B0604030504040204" pitchFamily="34" charset="-120"/>
                <a:cs typeface="微軟正黑體" panose="020B0604030504040204" pitchFamily="34" charset="-120"/>
              </a:rPr>
              <a:t>四大面向</a:t>
            </a:r>
            <a:r>
              <a:rPr lang="zh-TW" altLang="zh-TW" sz="1400" b="1" kern="100" dirty="0">
                <a:effectLst/>
                <a:latin typeface="Calibri" panose="020F0502020204030204" pitchFamily="34" charset="0"/>
                <a:ea typeface="微軟正黑體" panose="020B0604030504040204" pitchFamily="34" charset="-120"/>
                <a:cs typeface="微軟正黑體" panose="020B0604030504040204" pitchFamily="34" charset="-120"/>
              </a:rPr>
              <a:t>處理</a:t>
            </a:r>
            <a:endParaRPr lang="zh-TW" altLang="zh-TW" sz="1100" kern="100" dirty="0">
              <a:effectLst/>
              <a:latin typeface="Calibri" panose="020F0502020204030204" pitchFamily="34" charset="0"/>
              <a:ea typeface="Calibri" panose="020F0502020204030204" pitchFamily="34" charset="0"/>
            </a:endParaRPr>
          </a:p>
        </p:txBody>
      </p:sp>
      <p:graphicFrame>
        <p:nvGraphicFramePr>
          <p:cNvPr id="10" name="表格 9">
            <a:extLst>
              <a:ext uri="{FF2B5EF4-FFF2-40B4-BE49-F238E27FC236}">
                <a16:creationId xmlns:a16="http://schemas.microsoft.com/office/drawing/2014/main" id="{5648060E-E9DE-61EC-9FCD-94FD58A45DC6}"/>
              </a:ext>
            </a:extLst>
          </p:cNvPr>
          <p:cNvGraphicFramePr>
            <a:graphicFrameLocks noGrp="1"/>
          </p:cNvGraphicFramePr>
          <p:nvPr>
            <p:extLst>
              <p:ext uri="{D42A27DB-BD31-4B8C-83A1-F6EECF244321}">
                <p14:modId xmlns:p14="http://schemas.microsoft.com/office/powerpoint/2010/main" val="1845274142"/>
              </p:ext>
            </p:extLst>
          </p:nvPr>
        </p:nvGraphicFramePr>
        <p:xfrm>
          <a:off x="667618" y="1600432"/>
          <a:ext cx="7025592" cy="3097342"/>
        </p:xfrm>
        <a:graphic>
          <a:graphicData uri="http://schemas.openxmlformats.org/drawingml/2006/table">
            <a:tbl>
              <a:tblPr firstRow="1" firstCol="1" bandRow="1">
                <a:tableStyleId>{9CF9A00A-0A57-4D0D-8C4F-602D8F7E1F53}</a:tableStyleId>
              </a:tblPr>
              <a:tblGrid>
                <a:gridCol w="3478102">
                  <a:extLst>
                    <a:ext uri="{9D8B030D-6E8A-4147-A177-3AD203B41FA5}">
                      <a16:colId xmlns:a16="http://schemas.microsoft.com/office/drawing/2014/main" val="551082071"/>
                    </a:ext>
                  </a:extLst>
                </a:gridCol>
                <a:gridCol w="3547490">
                  <a:extLst>
                    <a:ext uri="{9D8B030D-6E8A-4147-A177-3AD203B41FA5}">
                      <a16:colId xmlns:a16="http://schemas.microsoft.com/office/drawing/2014/main" val="3452705058"/>
                    </a:ext>
                  </a:extLst>
                </a:gridCol>
              </a:tblGrid>
              <a:tr h="283064">
                <a:tc>
                  <a:txBody>
                    <a:bodyPr/>
                    <a:lstStyle/>
                    <a:p>
                      <a:pPr algn="ctr">
                        <a:lnSpc>
                          <a:spcPct val="104000"/>
                        </a:lnSpc>
                        <a:spcAft>
                          <a:spcPts val="800"/>
                        </a:spcAft>
                      </a:pPr>
                      <a:r>
                        <a:rPr lang="zh-TW" sz="1400" b="1" kern="100" dirty="0">
                          <a:effectLst/>
                          <a:latin typeface="微軟正黑體" panose="020B0604030504040204" pitchFamily="34" charset="-120"/>
                          <a:ea typeface="微軟正黑體" panose="020B0604030504040204" pitchFamily="34" charset="-120"/>
                        </a:rPr>
                        <a:t>對於醫院</a:t>
                      </a:r>
                      <a:endParaRPr lang="zh-TW" sz="11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rgbClr val="FFF3D9"/>
                    </a:solidFill>
                  </a:tcPr>
                </a:tc>
                <a:tc>
                  <a:txBody>
                    <a:bodyPr/>
                    <a:lstStyle/>
                    <a:p>
                      <a:pPr algn="ctr">
                        <a:lnSpc>
                          <a:spcPct val="104000"/>
                        </a:lnSpc>
                        <a:spcAft>
                          <a:spcPts val="800"/>
                        </a:spcAft>
                      </a:pPr>
                      <a:r>
                        <a:rPr lang="zh-TW" sz="1400" b="1" kern="100" dirty="0">
                          <a:effectLst/>
                          <a:latin typeface="微軟正黑體" panose="020B0604030504040204" pitchFamily="34" charset="-120"/>
                          <a:ea typeface="微軟正黑體" panose="020B0604030504040204" pitchFamily="34" charset="-120"/>
                        </a:rPr>
                        <a:t>對於人</a:t>
                      </a:r>
                      <a:endParaRPr lang="zh-TW" sz="11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rgbClr val="CFE4FF"/>
                    </a:solidFill>
                  </a:tcPr>
                </a:tc>
                <a:extLst>
                  <a:ext uri="{0D108BD9-81ED-4DB2-BD59-A6C34878D82A}">
                    <a16:rowId xmlns:a16="http://schemas.microsoft.com/office/drawing/2014/main" val="3077462455"/>
                  </a:ext>
                </a:extLst>
              </a:tr>
              <a:tr h="1072782">
                <a:tc>
                  <a:txBody>
                    <a:bodyPr/>
                    <a:lstStyle/>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部門與科別（內科部</a:t>
                      </a:r>
                      <a:r>
                        <a:rPr lang="zh-TW" altLang="en-US" sz="1400" b="1" kern="100" dirty="0">
                          <a:effectLst/>
                          <a:latin typeface="微軟正黑體" panose="020B0604030504040204" pitchFamily="34" charset="-120"/>
                          <a:ea typeface="微軟正黑體" panose="020B0604030504040204" pitchFamily="34" charset="-120"/>
                        </a:rPr>
                        <a:t> </a:t>
                      </a:r>
                      <a:r>
                        <a:rPr lang="en-US" sz="1400" b="1" kern="100" dirty="0">
                          <a:effectLst/>
                          <a:latin typeface="微軟正黑體" panose="020B0604030504040204" pitchFamily="34" charset="-120"/>
                          <a:ea typeface="微軟正黑體" panose="020B0604030504040204" pitchFamily="34" charset="-120"/>
                        </a:rPr>
                        <a:t>-</a:t>
                      </a:r>
                      <a:r>
                        <a:rPr lang="zh-TW" altLang="en-US" sz="1400" b="1" kern="100" dirty="0">
                          <a:effectLst/>
                          <a:latin typeface="微軟正黑體" panose="020B0604030504040204" pitchFamily="34" charset="-120"/>
                          <a:ea typeface="微軟正黑體" panose="020B0604030504040204" pitchFamily="34" charset="-120"/>
                        </a:rPr>
                        <a:t> </a:t>
                      </a:r>
                      <a:r>
                        <a:rPr lang="zh-TW" sz="1400" b="1" kern="100" dirty="0">
                          <a:effectLst/>
                          <a:latin typeface="微軟正黑體" panose="020B0604030504040204" pitchFamily="34" charset="-120"/>
                          <a:ea typeface="微軟正黑體" panose="020B0604030504040204" pitchFamily="34" charset="-120"/>
                        </a:rPr>
                        <a:t>肝膽腸胃科）</a:t>
                      </a:r>
                      <a:endParaRPr lang="zh-TW" sz="1100" b="1" kern="100" dirty="0">
                        <a:effectLst/>
                        <a:latin typeface="微軟正黑體" panose="020B0604030504040204" pitchFamily="34" charset="-120"/>
                        <a:ea typeface="微軟正黑體" panose="020B0604030504040204" pitchFamily="34" charset="-120"/>
                      </a:endParaRPr>
                    </a:p>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服務種類（西醫</a:t>
                      </a:r>
                      <a:r>
                        <a:rPr lang="zh-TW" altLang="en-US" sz="1400" b="1" kern="100" dirty="0">
                          <a:effectLst/>
                          <a:latin typeface="微軟正黑體" panose="020B0604030504040204" pitchFamily="34" charset="-120"/>
                          <a:ea typeface="微軟正黑體" panose="020B0604030504040204" pitchFamily="34" charset="-120"/>
                        </a:rPr>
                        <a:t> </a:t>
                      </a:r>
                      <a:r>
                        <a:rPr lang="en-US" sz="1400" b="1" kern="100" dirty="0">
                          <a:effectLst/>
                          <a:latin typeface="微軟正黑體" panose="020B0604030504040204" pitchFamily="34" charset="-120"/>
                          <a:ea typeface="微軟正黑體" panose="020B0604030504040204" pitchFamily="34" charset="-120"/>
                        </a:rPr>
                        <a:t>/</a:t>
                      </a:r>
                      <a:r>
                        <a:rPr lang="zh-TW" altLang="en-US" sz="1400" b="1" kern="100" dirty="0">
                          <a:effectLst/>
                          <a:latin typeface="微軟正黑體" panose="020B0604030504040204" pitchFamily="34" charset="-120"/>
                          <a:ea typeface="微軟正黑體" panose="020B0604030504040204" pitchFamily="34" charset="-120"/>
                        </a:rPr>
                        <a:t> </a:t>
                      </a:r>
                      <a:r>
                        <a:rPr lang="zh-TW" sz="1400" b="1" kern="100" dirty="0">
                          <a:effectLst/>
                          <a:latin typeface="微軟正黑體" panose="020B0604030504040204" pitchFamily="34" charset="-120"/>
                          <a:ea typeface="微軟正黑體" panose="020B0604030504040204" pitchFamily="34" charset="-120"/>
                        </a:rPr>
                        <a:t>中醫</a:t>
                      </a:r>
                      <a:r>
                        <a:rPr lang="zh-TW" altLang="en-US" sz="1400" b="1" kern="100" dirty="0">
                          <a:effectLst/>
                          <a:latin typeface="微軟正黑體" panose="020B0604030504040204" pitchFamily="34" charset="-120"/>
                          <a:ea typeface="微軟正黑體" panose="020B0604030504040204" pitchFamily="34" charset="-120"/>
                        </a:rPr>
                        <a:t> </a:t>
                      </a:r>
                      <a:r>
                        <a:rPr lang="en-US" sz="1400" b="1" kern="100" dirty="0">
                          <a:effectLst/>
                          <a:latin typeface="微軟正黑體" panose="020B0604030504040204" pitchFamily="34" charset="-120"/>
                          <a:ea typeface="微軟正黑體" panose="020B0604030504040204" pitchFamily="34" charset="-120"/>
                        </a:rPr>
                        <a:t>/</a:t>
                      </a:r>
                      <a:r>
                        <a:rPr lang="zh-TW" altLang="en-US" sz="1400" b="1" kern="100" dirty="0">
                          <a:effectLst/>
                          <a:latin typeface="微軟正黑體" panose="020B0604030504040204" pitchFamily="34" charset="-120"/>
                          <a:ea typeface="微軟正黑體" panose="020B0604030504040204" pitchFamily="34" charset="-120"/>
                        </a:rPr>
                        <a:t> </a:t>
                      </a:r>
                      <a:r>
                        <a:rPr lang="zh-TW" sz="1400" b="1" kern="100" dirty="0">
                          <a:effectLst/>
                          <a:latin typeface="微軟正黑體" panose="020B0604030504040204" pitchFamily="34" charset="-120"/>
                          <a:ea typeface="微軟正黑體" panose="020B0604030504040204" pitchFamily="34" charset="-120"/>
                        </a:rPr>
                        <a:t>牙醫）</a:t>
                      </a:r>
                      <a:endParaRPr lang="zh-TW" sz="11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3"/>
                    </a:solidFill>
                  </a:tcPr>
                </a:tc>
                <a:tc>
                  <a:txBody>
                    <a:bodyPr/>
                    <a:lstStyle/>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醫生基本資料</a:t>
                      </a:r>
                      <a:endParaRPr lang="zh-TW" sz="1100" b="1" kern="100" dirty="0">
                        <a:effectLst/>
                        <a:latin typeface="微軟正黑體" panose="020B0604030504040204" pitchFamily="34" charset="-120"/>
                        <a:ea typeface="微軟正黑體" panose="020B0604030504040204" pitchFamily="34" charset="-120"/>
                      </a:endParaRPr>
                    </a:p>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病患基本資料</a:t>
                      </a:r>
                      <a:endParaRPr lang="zh-TW" sz="1100" b="1" kern="100" dirty="0">
                        <a:effectLst/>
                        <a:latin typeface="微軟正黑體" panose="020B0604030504040204" pitchFamily="34" charset="-120"/>
                        <a:ea typeface="微軟正黑體" panose="020B0604030504040204" pitchFamily="34" charset="-120"/>
                      </a:endParaRPr>
                    </a:p>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優待身份表</a:t>
                      </a:r>
                      <a:endParaRPr lang="zh-TW" sz="11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3"/>
                    </a:solidFill>
                  </a:tcPr>
                </a:tc>
                <a:extLst>
                  <a:ext uri="{0D108BD9-81ED-4DB2-BD59-A6C34878D82A}">
                    <a16:rowId xmlns:a16="http://schemas.microsoft.com/office/drawing/2014/main" val="2265287081"/>
                  </a:ext>
                </a:extLst>
              </a:tr>
              <a:tr h="264806">
                <a:tc>
                  <a:txBody>
                    <a:bodyPr/>
                    <a:lstStyle/>
                    <a:p>
                      <a:pPr algn="ctr">
                        <a:lnSpc>
                          <a:spcPct val="104000"/>
                        </a:lnSpc>
                        <a:spcAft>
                          <a:spcPts val="800"/>
                        </a:spcAft>
                      </a:pPr>
                      <a:r>
                        <a:rPr lang="zh-TW" sz="1400" b="1" kern="100" dirty="0">
                          <a:effectLst/>
                          <a:latin typeface="微軟正黑體" panose="020B0604030504040204" pitchFamily="34" charset="-120"/>
                          <a:ea typeface="微軟正黑體" panose="020B0604030504040204" pitchFamily="34" charset="-120"/>
                        </a:rPr>
                        <a:t>對於服務</a:t>
                      </a:r>
                      <a:endParaRPr lang="zh-TW" sz="11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rgbClr val="BDD9C0"/>
                    </a:solidFill>
                  </a:tcPr>
                </a:tc>
                <a:tc>
                  <a:txBody>
                    <a:bodyPr/>
                    <a:lstStyle/>
                    <a:p>
                      <a:pPr algn="ctr">
                        <a:lnSpc>
                          <a:spcPct val="104000"/>
                        </a:lnSpc>
                        <a:spcAft>
                          <a:spcPts val="800"/>
                        </a:spcAft>
                      </a:pPr>
                      <a:r>
                        <a:rPr lang="zh-TW" sz="1400" b="1" kern="100" dirty="0">
                          <a:effectLst/>
                          <a:latin typeface="微軟正黑體" panose="020B0604030504040204" pitchFamily="34" charset="-120"/>
                          <a:ea typeface="微軟正黑體" panose="020B0604030504040204" pitchFamily="34" charset="-120"/>
                        </a:rPr>
                        <a:t>對於業務</a:t>
                      </a:r>
                      <a:endParaRPr lang="zh-TW" sz="11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rgbClr val="FFD9D9"/>
                    </a:solidFill>
                  </a:tcPr>
                </a:tc>
                <a:extLst>
                  <a:ext uri="{0D108BD9-81ED-4DB2-BD59-A6C34878D82A}">
                    <a16:rowId xmlns:a16="http://schemas.microsoft.com/office/drawing/2014/main" val="2274522409"/>
                  </a:ext>
                </a:extLst>
              </a:tr>
              <a:tr h="1476690">
                <a:tc>
                  <a:txBody>
                    <a:bodyPr/>
                    <a:lstStyle/>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症狀查詢與推薦科別</a:t>
                      </a:r>
                      <a:endParaRPr lang="zh-TW" sz="1100" b="1" kern="100" dirty="0">
                        <a:effectLst/>
                        <a:latin typeface="微軟正黑體" panose="020B0604030504040204" pitchFamily="34" charset="-120"/>
                        <a:ea typeface="微軟正黑體" panose="020B0604030504040204" pitchFamily="34" charset="-120"/>
                      </a:endParaRPr>
                    </a:p>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門診表</a:t>
                      </a:r>
                      <a:endParaRPr lang="zh-TW" sz="1100" b="1" kern="100" dirty="0">
                        <a:effectLst/>
                        <a:latin typeface="微軟正黑體" panose="020B0604030504040204" pitchFamily="34" charset="-120"/>
                        <a:ea typeface="微軟正黑體" panose="020B0604030504040204" pitchFamily="34" charset="-120"/>
                      </a:endParaRPr>
                    </a:p>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預約表</a:t>
                      </a:r>
                      <a:endParaRPr lang="zh-TW" sz="11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3"/>
                    </a:solidFill>
                  </a:tcPr>
                </a:tc>
                <a:tc>
                  <a:txBody>
                    <a:bodyPr/>
                    <a:lstStyle/>
                    <a:p>
                      <a:pPr marL="342900" lvl="0" indent="-342900" algn="just">
                        <a:lnSpc>
                          <a:spcPct val="104000"/>
                        </a:lnSpc>
                        <a:spcAft>
                          <a:spcPts val="800"/>
                        </a:spcAft>
                        <a:buFont typeface="Wingdings" panose="05000000000000000000" pitchFamily="2" charset="2"/>
                        <a:buChar char=""/>
                      </a:pPr>
                      <a:r>
                        <a:rPr lang="zh-TW" altLang="en-US" sz="1400" b="1" kern="100" dirty="0">
                          <a:effectLst/>
                          <a:latin typeface="微軟正黑體" panose="020B0604030504040204" pitchFamily="34" charset="-120"/>
                          <a:ea typeface="微軟正黑體" panose="020B0604030504040204" pitchFamily="34" charset="-120"/>
                        </a:rPr>
                        <a:t>藥品表 </a:t>
                      </a:r>
                      <a:r>
                        <a:rPr lang="en-US" altLang="zh-TW" sz="1400" b="1" kern="100" dirty="0">
                          <a:effectLst/>
                          <a:latin typeface="微軟正黑體" panose="020B0604030504040204" pitchFamily="34" charset="-120"/>
                          <a:ea typeface="微軟正黑體" panose="020B0604030504040204" pitchFamily="34" charset="-120"/>
                        </a:rPr>
                        <a:t>/</a:t>
                      </a:r>
                      <a:r>
                        <a:rPr lang="zh-TW" altLang="en-US" sz="1400" b="1" kern="100" dirty="0">
                          <a:effectLst/>
                          <a:latin typeface="微軟正黑體" panose="020B0604030504040204" pitchFamily="34" charset="-120"/>
                          <a:ea typeface="微軟正黑體" panose="020B0604030504040204" pitchFamily="34" charset="-120"/>
                        </a:rPr>
                        <a:t> 藥品廠商表 </a:t>
                      </a:r>
                      <a:r>
                        <a:rPr lang="en-US" altLang="zh-TW" sz="1400" b="1" kern="100" dirty="0">
                          <a:effectLst/>
                          <a:latin typeface="微軟正黑體" panose="020B0604030504040204" pitchFamily="34" charset="-120"/>
                          <a:ea typeface="微軟正黑體" panose="020B0604030504040204" pitchFamily="34" charset="-120"/>
                        </a:rPr>
                        <a:t>/</a:t>
                      </a:r>
                      <a:r>
                        <a:rPr lang="zh-TW" altLang="en-US" sz="1400" b="1" kern="100" dirty="0">
                          <a:effectLst/>
                          <a:latin typeface="微軟正黑體" panose="020B0604030504040204" pitchFamily="34" charset="-120"/>
                          <a:ea typeface="微軟正黑體" panose="020B0604030504040204" pitchFamily="34" charset="-120"/>
                        </a:rPr>
                        <a:t> 藥品明細表</a:t>
                      </a:r>
                      <a:endParaRPr lang="zh-TW" sz="1100" b="1" kern="100" dirty="0">
                        <a:effectLst/>
                        <a:latin typeface="微軟正黑體" panose="020B0604030504040204" pitchFamily="34" charset="-120"/>
                        <a:ea typeface="微軟正黑體" panose="020B0604030504040204" pitchFamily="34" charset="-120"/>
                      </a:endParaRPr>
                    </a:p>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費用項目表</a:t>
                      </a:r>
                      <a:r>
                        <a:rPr lang="zh-TW" altLang="en-US" sz="1400" b="1" kern="100" dirty="0">
                          <a:effectLst/>
                          <a:latin typeface="微軟正黑體" panose="020B0604030504040204" pitchFamily="34" charset="-120"/>
                          <a:ea typeface="微軟正黑體" panose="020B0604030504040204" pitchFamily="34" charset="-120"/>
                        </a:rPr>
                        <a:t> </a:t>
                      </a:r>
                      <a:r>
                        <a:rPr lang="en-US" altLang="zh-TW" sz="1400" b="1" kern="100" dirty="0">
                          <a:effectLst/>
                          <a:latin typeface="微軟正黑體" panose="020B0604030504040204" pitchFamily="34" charset="-120"/>
                          <a:ea typeface="微軟正黑體" panose="020B0604030504040204" pitchFamily="34" charset="-120"/>
                        </a:rPr>
                        <a:t>/</a:t>
                      </a:r>
                      <a:r>
                        <a:rPr lang="zh-TW" altLang="en-US" sz="1400" b="1" kern="100" dirty="0">
                          <a:effectLst/>
                          <a:latin typeface="微軟正黑體" panose="020B0604030504040204" pitchFamily="34" charset="-120"/>
                          <a:ea typeface="微軟正黑體" panose="020B0604030504040204" pitchFamily="34" charset="-120"/>
                        </a:rPr>
                        <a:t> 費用項目明細表</a:t>
                      </a:r>
                      <a:endParaRPr lang="zh-TW" sz="1100" b="1" kern="100" dirty="0">
                        <a:effectLst/>
                        <a:latin typeface="微軟正黑體" panose="020B0604030504040204" pitchFamily="34" charset="-120"/>
                        <a:ea typeface="微軟正黑體" panose="020B0604030504040204" pitchFamily="34" charset="-120"/>
                      </a:endParaRPr>
                    </a:p>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掛號費用表</a:t>
                      </a:r>
                      <a:endParaRPr lang="zh-TW" sz="1100" b="1" kern="100" dirty="0">
                        <a:effectLst/>
                        <a:latin typeface="微軟正黑體" panose="020B0604030504040204" pitchFamily="34" charset="-120"/>
                        <a:ea typeface="微軟正黑體" panose="020B0604030504040204" pitchFamily="34" charset="-120"/>
                      </a:endParaRPr>
                    </a:p>
                    <a:p>
                      <a:pPr marL="342900" lvl="0" indent="-342900" algn="just">
                        <a:lnSpc>
                          <a:spcPct val="104000"/>
                        </a:lnSpc>
                        <a:spcAft>
                          <a:spcPts val="800"/>
                        </a:spcAft>
                        <a:buFont typeface="Wingdings" panose="05000000000000000000" pitchFamily="2" charset="2"/>
                        <a:buChar char=""/>
                      </a:pPr>
                      <a:r>
                        <a:rPr lang="zh-TW" sz="1400" b="1" kern="100" dirty="0">
                          <a:effectLst/>
                          <a:latin typeface="微軟正黑體" panose="020B0604030504040204" pitchFamily="34" charset="-120"/>
                          <a:ea typeface="微軟正黑體" panose="020B0604030504040204" pitchFamily="34" charset="-120"/>
                        </a:rPr>
                        <a:t>部分負擔金額表（基本</a:t>
                      </a:r>
                      <a:r>
                        <a:rPr lang="zh-TW" altLang="en-US" sz="1400" b="1" kern="100" dirty="0">
                          <a:effectLst/>
                          <a:latin typeface="微軟正黑體" panose="020B0604030504040204" pitchFamily="34" charset="-120"/>
                          <a:ea typeface="微軟正黑體" panose="020B0604030504040204" pitchFamily="34" charset="-120"/>
                        </a:rPr>
                        <a:t> </a:t>
                      </a:r>
                      <a:r>
                        <a:rPr lang="en-US" sz="1400" b="1" kern="100" dirty="0">
                          <a:effectLst/>
                          <a:latin typeface="微軟正黑體" panose="020B0604030504040204" pitchFamily="34" charset="-120"/>
                          <a:ea typeface="微軟正黑體" panose="020B0604030504040204" pitchFamily="34" charset="-120"/>
                        </a:rPr>
                        <a:t>/</a:t>
                      </a:r>
                      <a:r>
                        <a:rPr lang="zh-TW" altLang="en-US" sz="1400" b="1" kern="100" dirty="0">
                          <a:effectLst/>
                          <a:latin typeface="微軟正黑體" panose="020B0604030504040204" pitchFamily="34" charset="-120"/>
                          <a:ea typeface="微軟正黑體" panose="020B0604030504040204" pitchFamily="34" charset="-120"/>
                        </a:rPr>
                        <a:t> </a:t>
                      </a:r>
                      <a:r>
                        <a:rPr lang="zh-TW" sz="1400" b="1" kern="100" dirty="0">
                          <a:effectLst/>
                          <a:latin typeface="微軟正黑體" panose="020B0604030504040204" pitchFamily="34" charset="-120"/>
                          <a:ea typeface="微軟正黑體" panose="020B0604030504040204" pitchFamily="34" charset="-120"/>
                        </a:rPr>
                        <a:t>藥品）</a:t>
                      </a:r>
                      <a:endParaRPr lang="zh-TW" sz="1100" b="1"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3"/>
                    </a:solidFill>
                  </a:tcPr>
                </a:tc>
                <a:extLst>
                  <a:ext uri="{0D108BD9-81ED-4DB2-BD59-A6C34878D82A}">
                    <a16:rowId xmlns:a16="http://schemas.microsoft.com/office/drawing/2014/main" val="906789264"/>
                  </a:ext>
                </a:extLst>
              </a:tr>
            </a:tbl>
          </a:graphicData>
        </a:graphic>
      </p:graphicFrame>
      <p:cxnSp>
        <p:nvCxnSpPr>
          <p:cNvPr id="11" name="Google Shape;4067;p61">
            <a:extLst>
              <a:ext uri="{FF2B5EF4-FFF2-40B4-BE49-F238E27FC236}">
                <a16:creationId xmlns:a16="http://schemas.microsoft.com/office/drawing/2014/main" id="{8D4B5107-B88D-DA4F-2272-57A52D10DFE3}"/>
              </a:ext>
            </a:extLst>
          </p:cNvPr>
          <p:cNvCxnSpPr>
            <a:cxnSpLocks/>
          </p:cNvCxnSpPr>
          <p:nvPr/>
        </p:nvCxnSpPr>
        <p:spPr>
          <a:xfrm>
            <a:off x="4479935" y="1113186"/>
            <a:ext cx="3185807" cy="0"/>
          </a:xfrm>
          <a:prstGeom prst="straightConnector1">
            <a:avLst/>
          </a:prstGeom>
          <a:noFill/>
          <a:ln w="34925" cap="rnd"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1813861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資料表之間該如何做連結？</a:t>
            </a:r>
          </a:p>
        </p:txBody>
      </p:sp>
      <p:sp>
        <p:nvSpPr>
          <p:cNvPr id="13" name="Rectangle 12">
            <a:extLst>
              <a:ext uri="{FF2B5EF4-FFF2-40B4-BE49-F238E27FC236}">
                <a16:creationId xmlns:a16="http://schemas.microsoft.com/office/drawing/2014/main" id="{46F236EA-789E-742F-55C0-E161FB1EC0FA}"/>
              </a:ext>
            </a:extLst>
          </p:cNvPr>
          <p:cNvSpPr>
            <a:spLocks noChangeArrowheads="1"/>
          </p:cNvSpPr>
          <p:nvPr/>
        </p:nvSpPr>
        <p:spPr bwMode="auto">
          <a:xfrm>
            <a:off x="-36512" y="2571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100" b="0" i="0" u="none" strike="noStrike" cap="none" normalizeH="0" baseline="0">
              <a:ln>
                <a:noFill/>
              </a:ln>
              <a:solidFill>
                <a:srgbClr val="000000"/>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zh-TW" sz="1800" b="0" i="0" u="none" strike="noStrike" cap="none" normalizeH="0" baseline="0">
              <a:ln>
                <a:noFill/>
              </a:ln>
              <a:solidFill>
                <a:schemeClr val="tx1"/>
              </a:solidFill>
              <a:effectLst/>
              <a:latin typeface="Arial" panose="020B0604020202020204" pitchFamily="34" charset="0"/>
            </a:endParaRPr>
          </a:p>
        </p:txBody>
      </p:sp>
      <p:sp>
        <p:nvSpPr>
          <p:cNvPr id="4" name="Rectangle 11">
            <a:extLst>
              <a:ext uri="{FF2B5EF4-FFF2-40B4-BE49-F238E27FC236}">
                <a16:creationId xmlns:a16="http://schemas.microsoft.com/office/drawing/2014/main" id="{6249D812-D812-C292-8A7C-7DDE92220752}"/>
              </a:ext>
            </a:extLst>
          </p:cNvPr>
          <p:cNvSpPr>
            <a:spLocks noChangeArrowheads="1"/>
          </p:cNvSpPr>
          <p:nvPr/>
        </p:nvSpPr>
        <p:spPr bwMode="auto">
          <a:xfrm>
            <a:off x="333978" y="4044740"/>
            <a:ext cx="86876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altLang="zh-TW" sz="1800" b="1" kern="1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sym typeface="Wingdings" panose="05000000000000000000" pitchFamily="2" charset="2"/>
              </a:rPr>
              <a:t></a:t>
            </a:r>
            <a:r>
              <a:rPr lang="zh-TW" altLang="zh-TW" sz="1800" b="1" kern="100" dirty="0">
                <a:solidFill>
                  <a:srgbClr val="FF0000"/>
                </a:solidFill>
                <a:effectLst/>
                <a:latin typeface="微軟正黑體" panose="020B0604030504040204" pitchFamily="34" charset="-120"/>
                <a:ea typeface="微軟正黑體" panose="020B0604030504040204" pitchFamily="34" charset="-120"/>
                <a:cs typeface="微軟正黑體" panose="020B0604030504040204" pitchFamily="34" charset="-120"/>
              </a:rPr>
              <a:t>避免多對多</a:t>
            </a:r>
            <a:r>
              <a:rPr lang="zh-TW" altLang="zh-TW" sz="1800" b="1" kern="1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t>的情況，我們會將需要</a:t>
            </a:r>
            <a:r>
              <a:rPr lang="en-US" altLang="zh-TW" sz="1800" b="1" kern="1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t>key in </a:t>
            </a:r>
            <a:r>
              <a:rPr lang="zh-TW" altLang="zh-TW" sz="1800" b="1" kern="1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t>的</a:t>
            </a:r>
            <a:r>
              <a:rPr lang="en-US" altLang="zh-TW" sz="1800" b="1" kern="1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t>value</a:t>
            </a:r>
            <a:r>
              <a:rPr lang="zh-TW" altLang="zh-TW" sz="1800" b="1" kern="1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t>再</a:t>
            </a:r>
            <a:r>
              <a:rPr lang="zh-TW" altLang="zh-TW" sz="1800" b="1" kern="100" dirty="0">
                <a:solidFill>
                  <a:srgbClr val="FF0000"/>
                </a:solidFill>
                <a:effectLst/>
                <a:latin typeface="微軟正黑體" panose="020B0604030504040204" pitchFamily="34" charset="-120"/>
                <a:ea typeface="微軟正黑體" panose="020B0604030504040204" pitchFamily="34" charset="-120"/>
                <a:cs typeface="微軟正黑體" panose="020B0604030504040204" pitchFamily="34" charset="-120"/>
              </a:rPr>
              <a:t>拆分成多個</a:t>
            </a:r>
            <a:r>
              <a:rPr lang="en-US" altLang="zh-TW" sz="1800" b="1" kern="100" dirty="0">
                <a:solidFill>
                  <a:srgbClr val="FF0000"/>
                </a:solidFill>
                <a:effectLst/>
                <a:latin typeface="微軟正黑體" panose="020B0604030504040204" pitchFamily="34" charset="-120"/>
                <a:ea typeface="微軟正黑體" panose="020B0604030504040204" pitchFamily="34" charset="-120"/>
                <a:cs typeface="微軟正黑體" panose="020B0604030504040204" pitchFamily="34" charset="-120"/>
              </a:rPr>
              <a:t>table</a:t>
            </a:r>
            <a:r>
              <a:rPr lang="zh-TW" altLang="zh-TW" sz="1800" b="1" kern="1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rPr>
              <a:t>合併表達</a:t>
            </a:r>
            <a:endParaRPr lang="zh-TW" altLang="zh-TW" sz="1800" b="1" kern="100" dirty="0">
              <a:solidFill>
                <a:srgbClr val="000000"/>
              </a:solidFill>
              <a:effectLst/>
              <a:latin typeface="微軟正黑體" panose="020B0604030504040204" pitchFamily="34" charset="-120"/>
              <a:ea typeface="微軟正黑體" panose="020B0604030504040204" pitchFamily="34" charset="-120"/>
            </a:endParaRPr>
          </a:p>
        </p:txBody>
      </p:sp>
      <p:sp>
        <p:nvSpPr>
          <p:cNvPr id="3" name="Google Shape;1387;p50">
            <a:extLst>
              <a:ext uri="{FF2B5EF4-FFF2-40B4-BE49-F238E27FC236}">
                <a16:creationId xmlns:a16="http://schemas.microsoft.com/office/drawing/2014/main" id="{506BABFA-24DD-472B-AEB7-F07BB1842A3F}"/>
              </a:ext>
            </a:extLst>
          </p:cNvPr>
          <p:cNvSpPr/>
          <p:nvPr/>
        </p:nvSpPr>
        <p:spPr>
          <a:xfrm>
            <a:off x="1197304" y="1566315"/>
            <a:ext cx="1554601" cy="2340665"/>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9" name="Google Shape;1388;p50">
            <a:extLst>
              <a:ext uri="{FF2B5EF4-FFF2-40B4-BE49-F238E27FC236}">
                <a16:creationId xmlns:a16="http://schemas.microsoft.com/office/drawing/2014/main" id="{B91945F2-CDBD-90F9-7035-D9C9B0494980}"/>
              </a:ext>
            </a:extLst>
          </p:cNvPr>
          <p:cNvSpPr txBox="1"/>
          <p:nvPr/>
        </p:nvSpPr>
        <p:spPr>
          <a:xfrm>
            <a:off x="1573826" y="1431429"/>
            <a:ext cx="784861" cy="28591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10" name="文字方塊 9">
            <a:extLst>
              <a:ext uri="{FF2B5EF4-FFF2-40B4-BE49-F238E27FC236}">
                <a16:creationId xmlns:a16="http://schemas.microsoft.com/office/drawing/2014/main" id="{1599F79E-AE1D-F702-BE33-8B31AC223363}"/>
              </a:ext>
            </a:extLst>
          </p:cNvPr>
          <p:cNvSpPr txBox="1"/>
          <p:nvPr/>
        </p:nvSpPr>
        <p:spPr>
          <a:xfrm>
            <a:off x="1008639" y="1762957"/>
            <a:ext cx="1915236" cy="369332"/>
          </a:xfrm>
          <a:prstGeom prst="rect">
            <a:avLst/>
          </a:prstGeom>
          <a:noFill/>
        </p:spPr>
        <p:txBody>
          <a:bodyPr wrap="square" rtlCol="0">
            <a:spAutoFit/>
          </a:bodyPr>
          <a:lstStyle/>
          <a:p>
            <a:pPr marL="0" lvl="0" indent="0" algn="ctr" rtl="0">
              <a:spcBef>
                <a:spcPts val="0"/>
              </a:spcBef>
              <a:spcAft>
                <a:spcPts val="0"/>
              </a:spcAft>
              <a:buNone/>
            </a:pPr>
            <a:r>
              <a:rPr lang="zh-TW"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一對</a:t>
            </a:r>
            <a:r>
              <a:rPr lang="zh-CN"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ㄧ</a:t>
            </a:r>
          </a:p>
        </p:txBody>
      </p:sp>
      <p:sp>
        <p:nvSpPr>
          <p:cNvPr id="11" name="Google Shape;1387;p50">
            <a:extLst>
              <a:ext uri="{FF2B5EF4-FFF2-40B4-BE49-F238E27FC236}">
                <a16:creationId xmlns:a16="http://schemas.microsoft.com/office/drawing/2014/main" id="{3E9C8597-A389-09B1-8FCC-3D9FFA653AD5}"/>
              </a:ext>
            </a:extLst>
          </p:cNvPr>
          <p:cNvSpPr/>
          <p:nvPr/>
        </p:nvSpPr>
        <p:spPr>
          <a:xfrm>
            <a:off x="3558479" y="1592803"/>
            <a:ext cx="1554601" cy="2314178"/>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14" name="Google Shape;1388;p50">
            <a:extLst>
              <a:ext uri="{FF2B5EF4-FFF2-40B4-BE49-F238E27FC236}">
                <a16:creationId xmlns:a16="http://schemas.microsoft.com/office/drawing/2014/main" id="{31008F8A-40C4-9FE1-A4B3-48DD83B8111E}"/>
              </a:ext>
            </a:extLst>
          </p:cNvPr>
          <p:cNvSpPr txBox="1"/>
          <p:nvPr/>
        </p:nvSpPr>
        <p:spPr>
          <a:xfrm>
            <a:off x="3935001" y="1457917"/>
            <a:ext cx="784861" cy="28591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15" name="文字方塊 14">
            <a:extLst>
              <a:ext uri="{FF2B5EF4-FFF2-40B4-BE49-F238E27FC236}">
                <a16:creationId xmlns:a16="http://schemas.microsoft.com/office/drawing/2014/main" id="{B4EB7891-D87D-7646-4543-8FEC87729EA6}"/>
              </a:ext>
            </a:extLst>
          </p:cNvPr>
          <p:cNvSpPr txBox="1"/>
          <p:nvPr/>
        </p:nvSpPr>
        <p:spPr>
          <a:xfrm>
            <a:off x="3369814" y="1789445"/>
            <a:ext cx="1915236" cy="369332"/>
          </a:xfrm>
          <a:prstGeom prst="rect">
            <a:avLst/>
          </a:prstGeom>
          <a:noFill/>
        </p:spPr>
        <p:txBody>
          <a:bodyPr wrap="square" rtlCol="0">
            <a:spAutoFit/>
          </a:bodyPr>
          <a:lstStyle/>
          <a:p>
            <a:pPr marL="0" lvl="0" indent="0" algn="ctr" rtl="0">
              <a:spcBef>
                <a:spcPts val="0"/>
              </a:spcBef>
              <a:spcAft>
                <a:spcPts val="0"/>
              </a:spcAft>
              <a:buNone/>
            </a:pPr>
            <a:r>
              <a:rPr lang="zh-TW"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一對多</a:t>
            </a:r>
            <a:endParaRPr lang="zh-CN"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17" name="Google Shape;1387;p50">
            <a:extLst>
              <a:ext uri="{FF2B5EF4-FFF2-40B4-BE49-F238E27FC236}">
                <a16:creationId xmlns:a16="http://schemas.microsoft.com/office/drawing/2014/main" id="{3DCB106F-7EF1-A147-0347-938D6F7B1B1F}"/>
              </a:ext>
            </a:extLst>
          </p:cNvPr>
          <p:cNvSpPr/>
          <p:nvPr/>
        </p:nvSpPr>
        <p:spPr>
          <a:xfrm>
            <a:off x="6091624" y="1592803"/>
            <a:ext cx="1554601" cy="2314177"/>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18" name="Google Shape;1388;p50">
            <a:extLst>
              <a:ext uri="{FF2B5EF4-FFF2-40B4-BE49-F238E27FC236}">
                <a16:creationId xmlns:a16="http://schemas.microsoft.com/office/drawing/2014/main" id="{3B960C70-019C-CB17-2D5A-4D73B97B57EA}"/>
              </a:ext>
            </a:extLst>
          </p:cNvPr>
          <p:cNvSpPr txBox="1"/>
          <p:nvPr/>
        </p:nvSpPr>
        <p:spPr>
          <a:xfrm>
            <a:off x="6468146" y="1457917"/>
            <a:ext cx="784861" cy="28591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19" name="文字方塊 18">
            <a:extLst>
              <a:ext uri="{FF2B5EF4-FFF2-40B4-BE49-F238E27FC236}">
                <a16:creationId xmlns:a16="http://schemas.microsoft.com/office/drawing/2014/main" id="{16E07113-85AB-AD0B-E5D6-A3B47A814A74}"/>
              </a:ext>
            </a:extLst>
          </p:cNvPr>
          <p:cNvSpPr txBox="1"/>
          <p:nvPr/>
        </p:nvSpPr>
        <p:spPr>
          <a:xfrm>
            <a:off x="5902959" y="1789445"/>
            <a:ext cx="1915236" cy="369332"/>
          </a:xfrm>
          <a:prstGeom prst="rect">
            <a:avLst/>
          </a:prstGeom>
          <a:noFill/>
        </p:spPr>
        <p:txBody>
          <a:bodyPr wrap="square" rtlCol="0">
            <a:spAutoFit/>
          </a:bodyPr>
          <a:lstStyle/>
          <a:p>
            <a:pPr marL="0" lvl="0" indent="0" algn="ctr" rtl="0">
              <a:spcBef>
                <a:spcPts val="0"/>
              </a:spcBef>
              <a:spcAft>
                <a:spcPts val="0"/>
              </a:spcAft>
              <a:buNone/>
            </a:pPr>
            <a:r>
              <a:rPr lang="zh-TW"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多對多</a:t>
            </a:r>
            <a:endParaRPr lang="zh-CN"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21" name="橢圓 20">
            <a:extLst>
              <a:ext uri="{FF2B5EF4-FFF2-40B4-BE49-F238E27FC236}">
                <a16:creationId xmlns:a16="http://schemas.microsoft.com/office/drawing/2014/main" id="{FC07F7BB-881A-D273-6BD4-A6B6E9F707CA}"/>
              </a:ext>
            </a:extLst>
          </p:cNvPr>
          <p:cNvSpPr/>
          <p:nvPr/>
        </p:nvSpPr>
        <p:spPr>
          <a:xfrm>
            <a:off x="1417217" y="2276238"/>
            <a:ext cx="206005" cy="20745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57204291-D172-B9D4-806F-44DB4FCBE5D4}"/>
              </a:ext>
            </a:extLst>
          </p:cNvPr>
          <p:cNvSpPr/>
          <p:nvPr/>
        </p:nvSpPr>
        <p:spPr>
          <a:xfrm>
            <a:off x="1417217" y="2856606"/>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EDC440F5-FC34-3F80-8417-588B0EB4C88C}"/>
              </a:ext>
            </a:extLst>
          </p:cNvPr>
          <p:cNvSpPr/>
          <p:nvPr/>
        </p:nvSpPr>
        <p:spPr>
          <a:xfrm>
            <a:off x="1417218" y="3450412"/>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F21FB447-469F-35C3-B322-1D008510CDD7}"/>
              </a:ext>
            </a:extLst>
          </p:cNvPr>
          <p:cNvSpPr/>
          <p:nvPr/>
        </p:nvSpPr>
        <p:spPr>
          <a:xfrm>
            <a:off x="2226060" y="2276238"/>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4932F449-E399-024F-DDAA-68992D3EFEE6}"/>
              </a:ext>
            </a:extLst>
          </p:cNvPr>
          <p:cNvSpPr/>
          <p:nvPr/>
        </p:nvSpPr>
        <p:spPr>
          <a:xfrm>
            <a:off x="2226060" y="2856606"/>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AE6F2F5C-EE90-4625-5914-9D80E27BD74D}"/>
              </a:ext>
            </a:extLst>
          </p:cNvPr>
          <p:cNvSpPr/>
          <p:nvPr/>
        </p:nvSpPr>
        <p:spPr>
          <a:xfrm>
            <a:off x="2226061" y="3450412"/>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F0BC708E-396D-7DD1-C135-E08F62AEE26E}"/>
              </a:ext>
            </a:extLst>
          </p:cNvPr>
          <p:cNvSpPr/>
          <p:nvPr/>
        </p:nvSpPr>
        <p:spPr>
          <a:xfrm>
            <a:off x="3758512" y="2276238"/>
            <a:ext cx="206005" cy="20745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D1BEB408-6228-7142-85E2-A29ED5B37D02}"/>
              </a:ext>
            </a:extLst>
          </p:cNvPr>
          <p:cNvSpPr/>
          <p:nvPr/>
        </p:nvSpPr>
        <p:spPr>
          <a:xfrm>
            <a:off x="3758512" y="2856606"/>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2A8CEDFD-F401-EF17-2EF7-ED43B3C25EA4}"/>
              </a:ext>
            </a:extLst>
          </p:cNvPr>
          <p:cNvSpPr/>
          <p:nvPr/>
        </p:nvSpPr>
        <p:spPr>
          <a:xfrm>
            <a:off x="3758513" y="3450412"/>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32095EB5-CB7E-3B5B-C92D-5EAC910805A1}"/>
              </a:ext>
            </a:extLst>
          </p:cNvPr>
          <p:cNvSpPr/>
          <p:nvPr/>
        </p:nvSpPr>
        <p:spPr>
          <a:xfrm>
            <a:off x="4630361" y="2276238"/>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2" name="橢圓 351">
            <a:extLst>
              <a:ext uri="{FF2B5EF4-FFF2-40B4-BE49-F238E27FC236}">
                <a16:creationId xmlns:a16="http://schemas.microsoft.com/office/drawing/2014/main" id="{51E8B4E6-4C74-6DFE-6107-B631B64A2440}"/>
              </a:ext>
            </a:extLst>
          </p:cNvPr>
          <p:cNvSpPr/>
          <p:nvPr/>
        </p:nvSpPr>
        <p:spPr>
          <a:xfrm>
            <a:off x="4630361" y="2856606"/>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3" name="橢圓 352">
            <a:extLst>
              <a:ext uri="{FF2B5EF4-FFF2-40B4-BE49-F238E27FC236}">
                <a16:creationId xmlns:a16="http://schemas.microsoft.com/office/drawing/2014/main" id="{DDDE9DEE-D9F7-AFBD-8F2E-705A596AF9FF}"/>
              </a:ext>
            </a:extLst>
          </p:cNvPr>
          <p:cNvSpPr/>
          <p:nvPr/>
        </p:nvSpPr>
        <p:spPr>
          <a:xfrm>
            <a:off x="4630362" y="3450412"/>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7" name="橢圓 356">
            <a:extLst>
              <a:ext uri="{FF2B5EF4-FFF2-40B4-BE49-F238E27FC236}">
                <a16:creationId xmlns:a16="http://schemas.microsoft.com/office/drawing/2014/main" id="{9B03121A-6E0C-9663-3145-3558A0071246}"/>
              </a:ext>
            </a:extLst>
          </p:cNvPr>
          <p:cNvSpPr/>
          <p:nvPr/>
        </p:nvSpPr>
        <p:spPr>
          <a:xfrm>
            <a:off x="6292369" y="2276238"/>
            <a:ext cx="206005" cy="20745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8" name="橢圓 357">
            <a:extLst>
              <a:ext uri="{FF2B5EF4-FFF2-40B4-BE49-F238E27FC236}">
                <a16:creationId xmlns:a16="http://schemas.microsoft.com/office/drawing/2014/main" id="{90625971-C173-1C4C-A871-8AD57F49DDD1}"/>
              </a:ext>
            </a:extLst>
          </p:cNvPr>
          <p:cNvSpPr/>
          <p:nvPr/>
        </p:nvSpPr>
        <p:spPr>
          <a:xfrm>
            <a:off x="6292369" y="2856606"/>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9" name="橢圓 358">
            <a:extLst>
              <a:ext uri="{FF2B5EF4-FFF2-40B4-BE49-F238E27FC236}">
                <a16:creationId xmlns:a16="http://schemas.microsoft.com/office/drawing/2014/main" id="{FBF399C3-8C68-6BE4-CA1A-0ABE7AF36149}"/>
              </a:ext>
            </a:extLst>
          </p:cNvPr>
          <p:cNvSpPr/>
          <p:nvPr/>
        </p:nvSpPr>
        <p:spPr>
          <a:xfrm>
            <a:off x="6292370" y="3450412"/>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橢圓 359">
            <a:extLst>
              <a:ext uri="{FF2B5EF4-FFF2-40B4-BE49-F238E27FC236}">
                <a16:creationId xmlns:a16="http://schemas.microsoft.com/office/drawing/2014/main" id="{A8D4A770-CE1B-E136-B1D4-754C5514484B}"/>
              </a:ext>
            </a:extLst>
          </p:cNvPr>
          <p:cNvSpPr/>
          <p:nvPr/>
        </p:nvSpPr>
        <p:spPr>
          <a:xfrm>
            <a:off x="7164218" y="2276238"/>
            <a:ext cx="206005" cy="207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1" name="橢圓 360">
            <a:extLst>
              <a:ext uri="{FF2B5EF4-FFF2-40B4-BE49-F238E27FC236}">
                <a16:creationId xmlns:a16="http://schemas.microsoft.com/office/drawing/2014/main" id="{B2A44074-6929-C506-515D-ABF91816B538}"/>
              </a:ext>
            </a:extLst>
          </p:cNvPr>
          <p:cNvSpPr/>
          <p:nvPr/>
        </p:nvSpPr>
        <p:spPr>
          <a:xfrm>
            <a:off x="7164218" y="2856606"/>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2" name="橢圓 361">
            <a:extLst>
              <a:ext uri="{FF2B5EF4-FFF2-40B4-BE49-F238E27FC236}">
                <a16:creationId xmlns:a16="http://schemas.microsoft.com/office/drawing/2014/main" id="{22EB4469-4CD5-75AF-506B-0B5CBCE53503}"/>
              </a:ext>
            </a:extLst>
          </p:cNvPr>
          <p:cNvSpPr/>
          <p:nvPr/>
        </p:nvSpPr>
        <p:spPr>
          <a:xfrm>
            <a:off x="7164219" y="3450412"/>
            <a:ext cx="206005" cy="207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4" name="直線接點 363">
            <a:extLst>
              <a:ext uri="{FF2B5EF4-FFF2-40B4-BE49-F238E27FC236}">
                <a16:creationId xmlns:a16="http://schemas.microsoft.com/office/drawing/2014/main" id="{80CB9586-8EDC-3405-8B36-12BD978725C2}"/>
              </a:ext>
            </a:extLst>
          </p:cNvPr>
          <p:cNvCxnSpPr>
            <a:cxnSpLocks/>
            <a:stCxn id="21" idx="6"/>
            <a:endCxn id="25" idx="2"/>
          </p:cNvCxnSpPr>
          <p:nvPr/>
        </p:nvCxnSpPr>
        <p:spPr>
          <a:xfrm>
            <a:off x="1623222" y="2379963"/>
            <a:ext cx="60283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6" name="直線接點 365">
            <a:extLst>
              <a:ext uri="{FF2B5EF4-FFF2-40B4-BE49-F238E27FC236}">
                <a16:creationId xmlns:a16="http://schemas.microsoft.com/office/drawing/2014/main" id="{0762CA8C-C117-2811-B5C9-50A1CBA6EE4D}"/>
              </a:ext>
            </a:extLst>
          </p:cNvPr>
          <p:cNvCxnSpPr>
            <a:cxnSpLocks/>
            <a:endCxn id="31" idx="2"/>
          </p:cNvCxnSpPr>
          <p:nvPr/>
        </p:nvCxnSpPr>
        <p:spPr>
          <a:xfrm>
            <a:off x="3985721" y="2379963"/>
            <a:ext cx="6446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9" name="直線接點 378">
            <a:extLst>
              <a:ext uri="{FF2B5EF4-FFF2-40B4-BE49-F238E27FC236}">
                <a16:creationId xmlns:a16="http://schemas.microsoft.com/office/drawing/2014/main" id="{D94D0475-E710-0D73-BADA-C4CB127B67BB}"/>
              </a:ext>
            </a:extLst>
          </p:cNvPr>
          <p:cNvCxnSpPr>
            <a:cxnSpLocks/>
          </p:cNvCxnSpPr>
          <p:nvPr/>
        </p:nvCxnSpPr>
        <p:spPr>
          <a:xfrm>
            <a:off x="6519578" y="2380723"/>
            <a:ext cx="6446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7" name="直線接點 386">
            <a:extLst>
              <a:ext uri="{FF2B5EF4-FFF2-40B4-BE49-F238E27FC236}">
                <a16:creationId xmlns:a16="http://schemas.microsoft.com/office/drawing/2014/main" id="{40863B29-F316-BAC7-A802-B923BE19DAAD}"/>
              </a:ext>
            </a:extLst>
          </p:cNvPr>
          <p:cNvCxnSpPr>
            <a:cxnSpLocks/>
          </p:cNvCxnSpPr>
          <p:nvPr/>
        </p:nvCxnSpPr>
        <p:spPr>
          <a:xfrm>
            <a:off x="3974585" y="2409402"/>
            <a:ext cx="665845" cy="59380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8" name="直線接點 387">
            <a:extLst>
              <a:ext uri="{FF2B5EF4-FFF2-40B4-BE49-F238E27FC236}">
                <a16:creationId xmlns:a16="http://schemas.microsoft.com/office/drawing/2014/main" id="{11A91B3E-6514-49C5-CDC4-91E70BE9B172}"/>
              </a:ext>
            </a:extLst>
          </p:cNvPr>
          <p:cNvCxnSpPr>
            <a:cxnSpLocks/>
          </p:cNvCxnSpPr>
          <p:nvPr/>
        </p:nvCxnSpPr>
        <p:spPr>
          <a:xfrm>
            <a:off x="6528444" y="2374809"/>
            <a:ext cx="665845" cy="59380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3" name="直線接點 392">
            <a:extLst>
              <a:ext uri="{FF2B5EF4-FFF2-40B4-BE49-F238E27FC236}">
                <a16:creationId xmlns:a16="http://schemas.microsoft.com/office/drawing/2014/main" id="{C4257615-B121-F8B9-D2A5-4C56FD0A2A13}"/>
              </a:ext>
            </a:extLst>
          </p:cNvPr>
          <p:cNvCxnSpPr>
            <a:cxnSpLocks/>
            <a:stCxn id="358" idx="6"/>
            <a:endCxn id="360" idx="2"/>
          </p:cNvCxnSpPr>
          <p:nvPr/>
        </p:nvCxnSpPr>
        <p:spPr>
          <a:xfrm flipV="1">
            <a:off x="6498374" y="2379963"/>
            <a:ext cx="665844" cy="580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直線接點 393">
            <a:extLst>
              <a:ext uri="{FF2B5EF4-FFF2-40B4-BE49-F238E27FC236}">
                <a16:creationId xmlns:a16="http://schemas.microsoft.com/office/drawing/2014/main" id="{7972A5FF-F1B9-9DE4-D0B7-D1C3F4CED75B}"/>
              </a:ext>
            </a:extLst>
          </p:cNvPr>
          <p:cNvCxnSpPr>
            <a:cxnSpLocks/>
            <a:stCxn id="359" idx="6"/>
            <a:endCxn id="360" idx="2"/>
          </p:cNvCxnSpPr>
          <p:nvPr/>
        </p:nvCxnSpPr>
        <p:spPr>
          <a:xfrm flipV="1">
            <a:off x="6498375" y="2379963"/>
            <a:ext cx="665843" cy="1174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414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 name="矩形 1">
            <a:extLst>
              <a:ext uri="{FF2B5EF4-FFF2-40B4-BE49-F238E27FC236}">
                <a16:creationId xmlns:a16="http://schemas.microsoft.com/office/drawing/2014/main" id="{30A7F512-F789-EC45-3DA1-367B13C07BCD}"/>
              </a:ext>
            </a:extLst>
          </p:cNvPr>
          <p:cNvSpPr/>
          <p:nvPr/>
        </p:nvSpPr>
        <p:spPr>
          <a:xfrm>
            <a:off x="0" y="1279537"/>
            <a:ext cx="9144000" cy="38715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資料表之間該如何做連結？</a:t>
            </a:r>
          </a:p>
        </p:txBody>
      </p:sp>
      <p:sp>
        <p:nvSpPr>
          <p:cNvPr id="8" name="Rectangle 8">
            <a:extLst>
              <a:ext uri="{FF2B5EF4-FFF2-40B4-BE49-F238E27FC236}">
                <a16:creationId xmlns:a16="http://schemas.microsoft.com/office/drawing/2014/main" id="{6BE8BF0D-008C-F514-F34D-8A1D5C256FE3}"/>
              </a:ext>
            </a:extLst>
          </p:cNvPr>
          <p:cNvSpPr>
            <a:spLocks noChangeArrowheads="1"/>
          </p:cNvSpPr>
          <p:nvPr/>
        </p:nvSpPr>
        <p:spPr bwMode="auto">
          <a:xfrm>
            <a:off x="584219" y="1405182"/>
            <a:ext cx="46329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Step1 : </a:t>
            </a:r>
            <a:r>
              <a:rPr kumimoji="0" lang="zh-TW" altLang="en-US"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建立一張「症狀對應推薦就診科別表」</a:t>
            </a:r>
            <a:r>
              <a:rPr kumimoji="0" lang="en-US" altLang="zh-TW"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a:t>
            </a:r>
            <a:r>
              <a:rPr kumimoji="0" lang="zh-TW" altLang="en-US" sz="1200" b="1" i="0" u="none" strike="noStrike" cap="none" normalizeH="0" baseline="0" dirty="0">
                <a:ln>
                  <a:noFill/>
                </a:ln>
                <a:solidFill>
                  <a:srgbClr val="FF0000"/>
                </a:solidFill>
                <a:effectLst/>
                <a:latin typeface="Arial" panose="020B0604020202020204" pitchFamily="34" charset="0"/>
                <a:ea typeface="Calibri" panose="020F0502020204030204" pitchFamily="34" charset="0"/>
                <a:cs typeface="微軟正黑體" panose="020B0604030504040204" pitchFamily="34" charset="-120"/>
              </a:rPr>
              <a:t>多對多</a:t>
            </a:r>
            <a:r>
              <a:rPr kumimoji="0" lang="en-US" altLang="zh-TW"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a:t>
            </a:r>
            <a:endParaRPr kumimoji="0" lang="en-US" altLang="zh-TW" sz="1600" b="0" i="0" u="none" strike="noStrike" cap="none" normalizeH="0" baseline="0" dirty="0">
              <a:ln>
                <a:noFill/>
              </a:ln>
              <a:solidFill>
                <a:schemeClr val="tx1"/>
              </a:solidFill>
              <a:effectLst/>
              <a:latin typeface="Arial" panose="020B0604020202020204" pitchFamily="34" charset="0"/>
            </a:endParaRPr>
          </a:p>
        </p:txBody>
      </p:sp>
      <p:pic>
        <p:nvPicPr>
          <p:cNvPr id="2055" name="圖片 1">
            <a:extLst>
              <a:ext uri="{FF2B5EF4-FFF2-40B4-BE49-F238E27FC236}">
                <a16:creationId xmlns:a16="http://schemas.microsoft.com/office/drawing/2014/main" id="{955A01EF-641F-EBF3-8E7E-32D2263DC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39" y="1922879"/>
            <a:ext cx="2694278" cy="26308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圖片 2">
            <a:extLst>
              <a:ext uri="{FF2B5EF4-FFF2-40B4-BE49-F238E27FC236}">
                <a16:creationId xmlns:a16="http://schemas.microsoft.com/office/drawing/2014/main" id="{4F90ED07-6FE5-9851-B51B-0A7531B87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187" y="1968819"/>
            <a:ext cx="1501667" cy="1006789"/>
          </a:xfrm>
          <a:prstGeom prst="rect">
            <a:avLst/>
          </a:prstGeom>
          <a:noFill/>
          <a:extLst>
            <a:ext uri="{909E8E84-426E-40DD-AFC4-6F175D3DCCD1}">
              <a14:hiddenFill xmlns:a14="http://schemas.microsoft.com/office/drawing/2010/main">
                <a:solidFill>
                  <a:srgbClr val="FFFFFF"/>
                </a:solidFill>
              </a14:hiddenFill>
            </a:ext>
          </a:extLst>
        </p:spPr>
      </p:pic>
      <p:pic>
        <p:nvPicPr>
          <p:cNvPr id="2057" name="圖片 3">
            <a:extLst>
              <a:ext uri="{FF2B5EF4-FFF2-40B4-BE49-F238E27FC236}">
                <a16:creationId xmlns:a16="http://schemas.microsoft.com/office/drawing/2014/main" id="{07801B56-6DFD-7677-2A10-3C3320C32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912" y="1968819"/>
            <a:ext cx="1714017" cy="10123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5C9CA8A-45CB-7569-780D-28DFEFA04028}"/>
              </a:ext>
            </a:extLst>
          </p:cNvPr>
          <p:cNvSpPr>
            <a:spLocks noChangeArrowheads="1"/>
          </p:cNvSpPr>
          <p:nvPr/>
        </p:nvSpPr>
        <p:spPr bwMode="auto">
          <a:xfrm>
            <a:off x="4701540" y="1413753"/>
            <a:ext cx="41574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Step2</a:t>
            </a:r>
            <a:r>
              <a:rPr kumimoji="0" lang="zh-TW" altLang="en-US"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：將「</a:t>
            </a:r>
            <a:r>
              <a:rPr kumimoji="0" lang="zh-TW" altLang="en-US" sz="1200" b="1" i="0" u="none" strike="noStrike" cap="none" normalizeH="0" baseline="0" dirty="0">
                <a:ln>
                  <a:noFill/>
                </a:ln>
                <a:solidFill>
                  <a:srgbClr val="FF0000"/>
                </a:solidFill>
                <a:effectLst/>
                <a:latin typeface="Arial" panose="020B0604020202020204" pitchFamily="34" charset="0"/>
                <a:ea typeface="Calibri" panose="020F0502020204030204" pitchFamily="34" charset="0"/>
                <a:cs typeface="微軟正黑體" panose="020B0604030504040204" pitchFamily="34" charset="-120"/>
              </a:rPr>
              <a:t>症狀</a:t>
            </a:r>
            <a:r>
              <a:rPr kumimoji="0" lang="zh-TW" altLang="en-US"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」與「</a:t>
            </a:r>
            <a:r>
              <a:rPr kumimoji="0" lang="zh-TW" altLang="en-US" sz="1200" b="1" i="0" u="none" strike="noStrike" cap="none" normalizeH="0" baseline="0" dirty="0">
                <a:ln>
                  <a:noFill/>
                </a:ln>
                <a:solidFill>
                  <a:srgbClr val="FF0000"/>
                </a:solidFill>
                <a:effectLst/>
                <a:latin typeface="Arial" panose="020B0604020202020204" pitchFamily="34" charset="0"/>
                <a:ea typeface="Calibri" panose="020F0502020204030204" pitchFamily="34" charset="0"/>
                <a:cs typeface="微軟正黑體" panose="020B0604030504040204" pitchFamily="34" charset="-120"/>
              </a:rPr>
              <a:t>科別</a:t>
            </a:r>
            <a:r>
              <a:rPr kumimoji="0" lang="zh-TW" altLang="en-US"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」分別拆成兩張</a:t>
            </a:r>
            <a:r>
              <a:rPr kumimoji="0" lang="en-US" altLang="zh-TW"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table</a:t>
            </a:r>
            <a:endParaRPr kumimoji="0" lang="en-US" altLang="zh-TW" sz="16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6F236EA-789E-742F-55C0-E161FB1EC0FA}"/>
              </a:ext>
            </a:extLst>
          </p:cNvPr>
          <p:cNvSpPr>
            <a:spLocks noChangeArrowheads="1"/>
          </p:cNvSpPr>
          <p:nvPr/>
        </p:nvSpPr>
        <p:spPr bwMode="auto">
          <a:xfrm>
            <a:off x="0" y="2530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100" b="0" i="0" u="none" strike="noStrike" cap="none" normalizeH="0" baseline="0">
              <a:ln>
                <a:noFill/>
              </a:ln>
              <a:solidFill>
                <a:srgbClr val="000000"/>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zh-TW" sz="1800" b="0" i="0" u="none" strike="noStrike" cap="none" normalizeH="0" baseline="0">
              <a:ln>
                <a:noFill/>
              </a:ln>
              <a:solidFill>
                <a:schemeClr val="tx1"/>
              </a:solidFill>
              <a:effectLst/>
              <a:latin typeface="Arial" panose="020B0604020202020204" pitchFamily="34" charset="0"/>
            </a:endParaRPr>
          </a:p>
        </p:txBody>
      </p:sp>
      <p:sp>
        <p:nvSpPr>
          <p:cNvPr id="4" name="Rectangle 11">
            <a:extLst>
              <a:ext uri="{FF2B5EF4-FFF2-40B4-BE49-F238E27FC236}">
                <a16:creationId xmlns:a16="http://schemas.microsoft.com/office/drawing/2014/main" id="{6249D812-D812-C292-8A7C-7DDE92220752}"/>
              </a:ext>
            </a:extLst>
          </p:cNvPr>
          <p:cNvSpPr>
            <a:spLocks noChangeArrowheads="1"/>
          </p:cNvSpPr>
          <p:nvPr/>
        </p:nvSpPr>
        <p:spPr bwMode="auto">
          <a:xfrm>
            <a:off x="4739376" y="3158984"/>
            <a:ext cx="2895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Step3</a:t>
            </a:r>
            <a:r>
              <a:rPr kumimoji="0" lang="zh-TW" altLang="en-US"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：再建立一張「</a:t>
            </a:r>
            <a:r>
              <a:rPr kumimoji="0" lang="zh-TW" altLang="en-US" sz="1200" b="1" i="0" u="none" strike="noStrike" cap="none" normalizeH="0" baseline="0" dirty="0">
                <a:ln>
                  <a:noFill/>
                </a:ln>
                <a:solidFill>
                  <a:srgbClr val="FF0000"/>
                </a:solidFill>
                <a:effectLst/>
                <a:latin typeface="Arial" panose="020B0604020202020204" pitchFamily="34" charset="0"/>
                <a:ea typeface="Calibri" panose="020F0502020204030204" pitchFamily="34" charset="0"/>
                <a:cs typeface="微軟正黑體" panose="020B0604030504040204" pitchFamily="34" charset="-120"/>
              </a:rPr>
              <a:t>症狀推薦科別表</a:t>
            </a:r>
            <a:r>
              <a:rPr kumimoji="0" lang="zh-TW" altLang="en-US"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微軟正黑體" panose="020B0604030504040204" pitchFamily="34" charset="-120"/>
              </a:rPr>
              <a:t>」</a:t>
            </a:r>
            <a:endParaRPr kumimoji="0" lang="en-US" altLang="zh-TW" sz="1600" b="0" i="0" u="none" strike="noStrike" cap="none" normalizeH="0" baseline="0" dirty="0">
              <a:ln>
                <a:noFill/>
              </a:ln>
              <a:solidFill>
                <a:schemeClr val="tx1"/>
              </a:solidFill>
              <a:effectLst/>
              <a:latin typeface="Arial" panose="020B0604020202020204" pitchFamily="34" charset="0"/>
            </a:endParaRPr>
          </a:p>
        </p:txBody>
      </p:sp>
      <p:pic>
        <p:nvPicPr>
          <p:cNvPr id="5" name="圖片 4">
            <a:extLst>
              <a:ext uri="{FF2B5EF4-FFF2-40B4-BE49-F238E27FC236}">
                <a16:creationId xmlns:a16="http://schemas.microsoft.com/office/drawing/2014/main" id="{1A829D47-939C-8D4B-03FA-AD25E4F529A3}"/>
              </a:ext>
            </a:extLst>
          </p:cNvPr>
          <p:cNvPicPr>
            <a:picLocks noChangeAspect="1"/>
          </p:cNvPicPr>
          <p:nvPr/>
        </p:nvPicPr>
        <p:blipFill>
          <a:blip r:embed="rId6"/>
          <a:stretch>
            <a:fillRect/>
          </a:stretch>
        </p:blipFill>
        <p:spPr>
          <a:xfrm>
            <a:off x="5358849" y="3418451"/>
            <a:ext cx="2179848" cy="1542260"/>
          </a:xfrm>
          <a:prstGeom prst="rect">
            <a:avLst/>
          </a:prstGeom>
        </p:spPr>
      </p:pic>
      <p:cxnSp>
        <p:nvCxnSpPr>
          <p:cNvPr id="9" name="直線接點 8">
            <a:extLst>
              <a:ext uri="{FF2B5EF4-FFF2-40B4-BE49-F238E27FC236}">
                <a16:creationId xmlns:a16="http://schemas.microsoft.com/office/drawing/2014/main" id="{F9E0ED2B-CDD1-A823-6E59-56AADBC20CCD}"/>
              </a:ext>
            </a:extLst>
          </p:cNvPr>
          <p:cNvCxnSpPr>
            <a:cxnSpLocks/>
          </p:cNvCxnSpPr>
          <p:nvPr/>
        </p:nvCxnSpPr>
        <p:spPr>
          <a:xfrm>
            <a:off x="4516949" y="1405182"/>
            <a:ext cx="0" cy="3453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9221980F-6341-BE44-3D7C-94753B0721DF}"/>
              </a:ext>
            </a:extLst>
          </p:cNvPr>
          <p:cNvCxnSpPr>
            <a:cxnSpLocks/>
          </p:cNvCxnSpPr>
          <p:nvPr/>
        </p:nvCxnSpPr>
        <p:spPr>
          <a:xfrm>
            <a:off x="4516949" y="3106767"/>
            <a:ext cx="407538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7015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欄位、主鍵、外部鍵規劃</a:t>
            </a:r>
          </a:p>
        </p:txBody>
      </p:sp>
      <p:sp>
        <p:nvSpPr>
          <p:cNvPr id="3" name="文字方塊 2">
            <a:extLst>
              <a:ext uri="{FF2B5EF4-FFF2-40B4-BE49-F238E27FC236}">
                <a16:creationId xmlns:a16="http://schemas.microsoft.com/office/drawing/2014/main" id="{67F33039-1B00-8165-E3A2-BE9708C960B1}"/>
              </a:ext>
            </a:extLst>
          </p:cNvPr>
          <p:cNvSpPr txBox="1"/>
          <p:nvPr/>
        </p:nvSpPr>
        <p:spPr>
          <a:xfrm>
            <a:off x="22233" y="1531599"/>
            <a:ext cx="8346983" cy="1365758"/>
          </a:xfrm>
          <a:prstGeom prst="rect">
            <a:avLst/>
          </a:prstGeom>
          <a:noFill/>
        </p:spPr>
        <p:txBody>
          <a:bodyPr wrap="square">
            <a:spAutoFit/>
          </a:bodyPr>
          <a:lstStyle/>
          <a:p>
            <a:pPr marL="609600">
              <a:lnSpc>
                <a:spcPct val="150000"/>
              </a:lnSpc>
              <a:spcAft>
                <a:spcPts val="800"/>
              </a:spcAft>
            </a:pPr>
            <a:r>
              <a:rPr lang="zh-TW" altLang="zh-TW" sz="1600" b="1" kern="100" dirty="0">
                <a:solidFill>
                  <a:srgbClr val="000000"/>
                </a:solidFill>
                <a:effectLst/>
                <a:latin typeface="Calibri" panose="020F0502020204030204" pitchFamily="34" charset="0"/>
                <a:ea typeface="微軟正黑體" panose="020B0604030504040204" pitchFamily="34" charset="-120"/>
                <a:cs typeface="微軟正黑體" panose="020B0604030504040204" pitchFamily="34" charset="-120"/>
              </a:rPr>
              <a:t>避免重複且無必要的欄位名稱、資料與每張資料表的</a:t>
            </a:r>
            <a:r>
              <a:rPr lang="zh-TW" altLang="zh-TW" sz="1600" b="1" kern="100" dirty="0">
                <a:solidFill>
                  <a:srgbClr val="FF0000"/>
                </a:solidFill>
                <a:effectLst/>
                <a:latin typeface="Calibri" panose="020F0502020204030204" pitchFamily="34" charset="0"/>
                <a:ea typeface="微軟正黑體" panose="020B0604030504040204" pitchFamily="34" charset="-120"/>
                <a:cs typeface="微軟正黑體" panose="020B0604030504040204" pitchFamily="34" charset="-120"/>
              </a:rPr>
              <a:t>主鍵</a:t>
            </a:r>
            <a:endParaRPr lang="en-US" altLang="zh-TW" sz="1600" b="1" kern="100" dirty="0">
              <a:solidFill>
                <a:srgbClr val="FF0000"/>
              </a:solidFill>
              <a:effectLst/>
              <a:latin typeface="Calibri" panose="020F0502020204030204" pitchFamily="34" charset="0"/>
              <a:ea typeface="微軟正黑體" panose="020B0604030504040204" pitchFamily="34" charset="-120"/>
              <a:cs typeface="微軟正黑體" panose="020B0604030504040204" pitchFamily="34" charset="-120"/>
            </a:endParaRPr>
          </a:p>
          <a:p>
            <a:pPr marL="609600">
              <a:lnSpc>
                <a:spcPct val="150000"/>
              </a:lnSpc>
              <a:spcAft>
                <a:spcPts val="800"/>
              </a:spcAft>
            </a:pPr>
            <a:r>
              <a:rPr lang="zh-TW" altLang="zh-TW" sz="1600" b="1" kern="100" dirty="0">
                <a:solidFill>
                  <a:srgbClr val="FF0000"/>
                </a:solidFill>
                <a:effectLst/>
                <a:latin typeface="Calibri" panose="020F0502020204030204" pitchFamily="34" charset="0"/>
                <a:ea typeface="微軟正黑體" panose="020B0604030504040204" pitchFamily="34" charset="-120"/>
                <a:cs typeface="微軟正黑體" panose="020B0604030504040204" pitchFamily="34" charset="-120"/>
              </a:rPr>
              <a:t>外部鍵</a:t>
            </a:r>
            <a:r>
              <a:rPr lang="zh-TW" altLang="zh-TW" sz="1600" b="1" kern="100" dirty="0">
                <a:solidFill>
                  <a:srgbClr val="000000"/>
                </a:solidFill>
                <a:effectLst/>
                <a:latin typeface="Calibri" panose="020F0502020204030204" pitchFamily="34" charset="0"/>
                <a:ea typeface="微軟正黑體" panose="020B0604030504040204" pitchFamily="34" charset="-120"/>
                <a:cs typeface="微軟正黑體" panose="020B0604030504040204" pitchFamily="34" charset="-120"/>
              </a:rPr>
              <a:t>則是用於確定兩張表的關聯性及資料完整性，規避部分資料匹配不上的問題</a:t>
            </a:r>
            <a:endParaRPr lang="en-US" altLang="zh-TW" sz="1600" b="1" kern="100" dirty="0">
              <a:solidFill>
                <a:srgbClr val="000000"/>
              </a:solidFill>
              <a:effectLst/>
              <a:latin typeface="Calibri" panose="020F0502020204030204" pitchFamily="34" charset="0"/>
              <a:ea typeface="微軟正黑體" panose="020B0604030504040204" pitchFamily="34" charset="-120"/>
              <a:cs typeface="微軟正黑體" panose="020B0604030504040204" pitchFamily="34" charset="-120"/>
            </a:endParaRPr>
          </a:p>
          <a:p>
            <a:pPr marL="609600">
              <a:lnSpc>
                <a:spcPct val="150000"/>
              </a:lnSpc>
              <a:spcAft>
                <a:spcPts val="800"/>
              </a:spcAft>
            </a:pPr>
            <a:r>
              <a:rPr lang="zh-TW" altLang="zh-TW" sz="1600" b="1" kern="100" dirty="0">
                <a:solidFill>
                  <a:srgbClr val="000000"/>
                </a:solidFill>
                <a:effectLst/>
                <a:latin typeface="Calibri" panose="020F0502020204030204" pitchFamily="34" charset="0"/>
                <a:ea typeface="微軟正黑體" panose="020B0604030504040204" pitchFamily="34" charset="-120"/>
                <a:cs typeface="微軟正黑體" panose="020B0604030504040204" pitchFamily="34" charset="-120"/>
              </a:rPr>
              <a:t>而外部鍵在使用時會遇到的問題有以下三點：</a:t>
            </a:r>
            <a:endParaRPr lang="zh-TW" altLang="zh-TW" sz="1200" b="1" kern="100" dirty="0">
              <a:solidFill>
                <a:srgbClr val="000000"/>
              </a:solidFill>
              <a:effectLst/>
              <a:latin typeface="Calibri" panose="020F0502020204030204" pitchFamily="34" charset="0"/>
              <a:ea typeface="Calibri" panose="020F0502020204030204" pitchFamily="34" charset="0"/>
            </a:endParaRPr>
          </a:p>
        </p:txBody>
      </p:sp>
      <p:sp>
        <p:nvSpPr>
          <p:cNvPr id="4" name="Google Shape;1725;p43">
            <a:extLst>
              <a:ext uri="{FF2B5EF4-FFF2-40B4-BE49-F238E27FC236}">
                <a16:creationId xmlns:a16="http://schemas.microsoft.com/office/drawing/2014/main" id="{58D7684A-A540-B198-CFDB-10521C0E335D}"/>
              </a:ext>
            </a:extLst>
          </p:cNvPr>
          <p:cNvSpPr/>
          <p:nvPr/>
        </p:nvSpPr>
        <p:spPr>
          <a:xfrm>
            <a:off x="2094825" y="3222061"/>
            <a:ext cx="701700" cy="701700"/>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5" name="Google Shape;1731;p43">
            <a:extLst>
              <a:ext uri="{FF2B5EF4-FFF2-40B4-BE49-F238E27FC236}">
                <a16:creationId xmlns:a16="http://schemas.microsoft.com/office/drawing/2014/main" id="{F6C15FDE-C454-CA7E-2B9F-309BD0263C04}"/>
              </a:ext>
            </a:extLst>
          </p:cNvPr>
          <p:cNvSpPr/>
          <p:nvPr/>
        </p:nvSpPr>
        <p:spPr>
          <a:xfrm>
            <a:off x="4020375" y="3222061"/>
            <a:ext cx="701700" cy="701700"/>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8" name="Google Shape;1732;p43">
            <a:extLst>
              <a:ext uri="{FF2B5EF4-FFF2-40B4-BE49-F238E27FC236}">
                <a16:creationId xmlns:a16="http://schemas.microsoft.com/office/drawing/2014/main" id="{2E9BE703-8AF6-E65C-1360-2C9E11DB915E}"/>
              </a:ext>
            </a:extLst>
          </p:cNvPr>
          <p:cNvSpPr/>
          <p:nvPr/>
        </p:nvSpPr>
        <p:spPr>
          <a:xfrm>
            <a:off x="5945925" y="3222061"/>
            <a:ext cx="701700" cy="701700"/>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9" name="Google Shape;1734;p43">
            <a:extLst>
              <a:ext uri="{FF2B5EF4-FFF2-40B4-BE49-F238E27FC236}">
                <a16:creationId xmlns:a16="http://schemas.microsoft.com/office/drawing/2014/main" id="{37D424AC-B7EB-74F5-A381-F71345AEC9F4}"/>
              </a:ext>
            </a:extLst>
          </p:cNvPr>
          <p:cNvSpPr/>
          <p:nvPr/>
        </p:nvSpPr>
        <p:spPr>
          <a:xfrm rot="5400000">
            <a:off x="2270175" y="3397411"/>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5;p43">
            <a:extLst>
              <a:ext uri="{FF2B5EF4-FFF2-40B4-BE49-F238E27FC236}">
                <a16:creationId xmlns:a16="http://schemas.microsoft.com/office/drawing/2014/main" id="{3A3D08C8-3980-4AE7-4CF4-E4B48599B3C6}"/>
              </a:ext>
            </a:extLst>
          </p:cNvPr>
          <p:cNvSpPr/>
          <p:nvPr/>
        </p:nvSpPr>
        <p:spPr>
          <a:xfrm rot="5400000">
            <a:off x="4195725" y="3397411"/>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6;p43">
            <a:extLst>
              <a:ext uri="{FF2B5EF4-FFF2-40B4-BE49-F238E27FC236}">
                <a16:creationId xmlns:a16="http://schemas.microsoft.com/office/drawing/2014/main" id="{FEEC879F-FF08-7A3D-CFB4-D6F5A95BD961}"/>
              </a:ext>
            </a:extLst>
          </p:cNvPr>
          <p:cNvSpPr/>
          <p:nvPr/>
        </p:nvSpPr>
        <p:spPr>
          <a:xfrm rot="5400000">
            <a:off x="6121275" y="3397411"/>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id="{95CD6173-34AC-3910-A8A1-DDD75C5E0BDB}"/>
              </a:ext>
            </a:extLst>
          </p:cNvPr>
          <p:cNvSpPr txBox="1"/>
          <p:nvPr/>
        </p:nvSpPr>
        <p:spPr>
          <a:xfrm>
            <a:off x="1488057" y="4020579"/>
            <a:ext cx="1915236" cy="369332"/>
          </a:xfrm>
          <a:prstGeom prst="rect">
            <a:avLst/>
          </a:prstGeom>
          <a:noFill/>
        </p:spPr>
        <p:txBody>
          <a:bodyPr wrap="square" rtlCol="0">
            <a:spAutoFit/>
          </a:bodyPr>
          <a:lstStyle/>
          <a:p>
            <a:pPr marL="0" lvl="0" indent="0" algn="ctr" rtl="0">
              <a:spcBef>
                <a:spcPts val="0"/>
              </a:spcBef>
              <a:spcAft>
                <a:spcPts val="0"/>
              </a:spcAft>
              <a:buNone/>
            </a:pPr>
            <a:r>
              <a:rPr lang="zh-TW"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新增資料</a:t>
            </a:r>
            <a:endParaRPr lang="zh-CN"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13" name="文字方塊 12">
            <a:extLst>
              <a:ext uri="{FF2B5EF4-FFF2-40B4-BE49-F238E27FC236}">
                <a16:creationId xmlns:a16="http://schemas.microsoft.com/office/drawing/2014/main" id="{21B48D0F-A76C-682A-709E-CEEA0C39C4C7}"/>
              </a:ext>
            </a:extLst>
          </p:cNvPr>
          <p:cNvSpPr txBox="1"/>
          <p:nvPr/>
        </p:nvSpPr>
        <p:spPr>
          <a:xfrm>
            <a:off x="3433098" y="4027204"/>
            <a:ext cx="1915236" cy="369332"/>
          </a:xfrm>
          <a:prstGeom prst="rect">
            <a:avLst/>
          </a:prstGeom>
          <a:noFill/>
        </p:spPr>
        <p:txBody>
          <a:bodyPr wrap="square" rtlCol="0">
            <a:spAutoFit/>
          </a:bodyPr>
          <a:lstStyle/>
          <a:p>
            <a:pPr marL="0" lvl="0" indent="0" algn="ctr" rtl="0">
              <a:spcBef>
                <a:spcPts val="0"/>
              </a:spcBef>
              <a:spcAft>
                <a:spcPts val="0"/>
              </a:spcAft>
              <a:buNone/>
            </a:pPr>
            <a:r>
              <a:rPr lang="zh-TW"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刪除資料</a:t>
            </a:r>
            <a:endParaRPr lang="zh-CN"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14" name="文字方塊 13">
            <a:extLst>
              <a:ext uri="{FF2B5EF4-FFF2-40B4-BE49-F238E27FC236}">
                <a16:creationId xmlns:a16="http://schemas.microsoft.com/office/drawing/2014/main" id="{9F3B3B54-6E95-C1D8-6A6F-3E5094CE6940}"/>
              </a:ext>
            </a:extLst>
          </p:cNvPr>
          <p:cNvSpPr txBox="1"/>
          <p:nvPr/>
        </p:nvSpPr>
        <p:spPr>
          <a:xfrm>
            <a:off x="5339157" y="4038537"/>
            <a:ext cx="1915236" cy="369332"/>
          </a:xfrm>
          <a:prstGeom prst="rect">
            <a:avLst/>
          </a:prstGeom>
          <a:noFill/>
        </p:spPr>
        <p:txBody>
          <a:bodyPr wrap="square" rtlCol="0">
            <a:spAutoFit/>
          </a:bodyPr>
          <a:lstStyle/>
          <a:p>
            <a:pPr marL="0" lvl="0" indent="0" algn="ctr" rtl="0">
              <a:spcBef>
                <a:spcPts val="0"/>
              </a:spcBef>
              <a:spcAft>
                <a:spcPts val="0"/>
              </a:spcAft>
              <a:buNone/>
            </a:pPr>
            <a:r>
              <a:rPr lang="zh-TW"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編輯資料</a:t>
            </a:r>
            <a:endParaRPr lang="zh-CN"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Tree>
    <p:extLst>
      <p:ext uri="{BB962C8B-B14F-4D97-AF65-F5344CB8AC3E}">
        <p14:creationId xmlns:p14="http://schemas.microsoft.com/office/powerpoint/2010/main" val="3007033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欄位、主鍵、外部鍵規劃</a:t>
            </a:r>
          </a:p>
        </p:txBody>
      </p:sp>
      <p:sp>
        <p:nvSpPr>
          <p:cNvPr id="19" name="文字方塊 18">
            <a:extLst>
              <a:ext uri="{FF2B5EF4-FFF2-40B4-BE49-F238E27FC236}">
                <a16:creationId xmlns:a16="http://schemas.microsoft.com/office/drawing/2014/main" id="{BC8DD6CE-C5EF-CF1D-E8CC-644898E58948}"/>
              </a:ext>
            </a:extLst>
          </p:cNvPr>
          <p:cNvSpPr txBox="1"/>
          <p:nvPr/>
        </p:nvSpPr>
        <p:spPr>
          <a:xfrm>
            <a:off x="725971" y="2689786"/>
            <a:ext cx="7825393" cy="959045"/>
          </a:xfrm>
          <a:prstGeom prst="rect">
            <a:avLst/>
          </a:prstGeom>
          <a:noFill/>
        </p:spPr>
        <p:txBody>
          <a:bodyPr wrap="square">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子表內有外部鍵，先確認外部鍵連結的</a:t>
            </a:r>
            <a:r>
              <a:rPr lang="zh-TW" altLang="en-US" sz="2000" b="1" dirty="0">
                <a:solidFill>
                  <a:srgbClr val="FF0000"/>
                </a:solidFill>
                <a:latin typeface="微軟正黑體" panose="020B0604030504040204" pitchFamily="34" charset="-120"/>
                <a:ea typeface="微軟正黑體" panose="020B0604030504040204" pitchFamily="34" charset="-120"/>
              </a:rPr>
              <a:t>父表主鍵</a:t>
            </a:r>
            <a:r>
              <a:rPr lang="zh-TW" altLang="en-US" sz="2000" b="1" dirty="0">
                <a:latin typeface="微軟正黑體" panose="020B0604030504040204" pitchFamily="34" charset="-120"/>
                <a:ea typeface="微軟正黑體" panose="020B0604030504040204" pitchFamily="34" charset="-120"/>
              </a:rPr>
              <a:t>欄位資料</a:t>
            </a:r>
            <a:r>
              <a:rPr lang="zh-TW" altLang="en-US" sz="2000" b="1" dirty="0">
                <a:solidFill>
                  <a:srgbClr val="FF0000"/>
                </a:solidFill>
                <a:latin typeface="微軟正黑體" panose="020B0604030504040204" pitchFamily="34" charset="-120"/>
                <a:ea typeface="微軟正黑體" panose="020B0604030504040204" pitchFamily="34" charset="-120"/>
              </a:rPr>
              <a:t>是否存在</a:t>
            </a:r>
          </a:p>
          <a:p>
            <a:pPr>
              <a:lnSpc>
                <a:spcPct val="150000"/>
              </a:lnSpc>
            </a:pPr>
            <a:r>
              <a:rPr lang="en-US" altLang="zh-TW" sz="20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sym typeface="Wingdings" panose="05000000000000000000" pitchFamily="2" charset="2"/>
              </a:rPr>
              <a:t></a:t>
            </a:r>
            <a:r>
              <a:rPr lang="zh-TW" altLang="en-US" sz="2000" b="1" dirty="0">
                <a:latin typeface="微軟正黑體" panose="020B0604030504040204" pitchFamily="34" charset="-120"/>
                <a:ea typeface="微軟正黑體" panose="020B0604030504040204" pitchFamily="34" charset="-120"/>
              </a:rPr>
              <a:t> </a:t>
            </a:r>
            <a:r>
              <a:rPr lang="zh-TW" altLang="en-US" sz="2000" b="1" dirty="0">
                <a:solidFill>
                  <a:srgbClr val="FF0000"/>
                </a:solidFill>
                <a:latin typeface="微軟正黑體" panose="020B0604030504040204" pitchFamily="34" charset="-120"/>
                <a:ea typeface="微軟正黑體" panose="020B0604030504040204" pitchFamily="34" charset="-120"/>
              </a:rPr>
              <a:t>存在</a:t>
            </a:r>
            <a:r>
              <a:rPr lang="zh-TW" altLang="en-US" sz="2000" b="1" dirty="0">
                <a:latin typeface="微軟正黑體" panose="020B0604030504040204" pitchFamily="34" charset="-120"/>
                <a:ea typeface="微軟正黑體" panose="020B0604030504040204" pitchFamily="34" charset="-120"/>
              </a:rPr>
              <a:t>：insert data</a:t>
            </a:r>
          </a:p>
        </p:txBody>
      </p:sp>
      <p:sp>
        <p:nvSpPr>
          <p:cNvPr id="26" name="文字方塊 25">
            <a:extLst>
              <a:ext uri="{FF2B5EF4-FFF2-40B4-BE49-F238E27FC236}">
                <a16:creationId xmlns:a16="http://schemas.microsoft.com/office/drawing/2014/main" id="{697DE73E-16FF-06E3-71B1-BBAD6C29FD22}"/>
              </a:ext>
            </a:extLst>
          </p:cNvPr>
          <p:cNvSpPr txBox="1"/>
          <p:nvPr/>
        </p:nvSpPr>
        <p:spPr>
          <a:xfrm>
            <a:off x="541020" y="1497533"/>
            <a:ext cx="3230880" cy="369332"/>
          </a:xfrm>
          <a:prstGeom prst="rect">
            <a:avLst/>
          </a:prstGeom>
          <a:noFill/>
        </p:spPr>
        <p:txBody>
          <a:bodyPr wrap="square" rtlCol="0">
            <a:spAutoFit/>
          </a:bodyPr>
          <a:lstStyle/>
          <a:p>
            <a:pPr marL="0" lvl="0" indent="0" rtl="0">
              <a:spcBef>
                <a:spcPts val="0"/>
              </a:spcBef>
              <a:spcAft>
                <a:spcPts val="0"/>
              </a:spcAft>
              <a:buNone/>
            </a:pPr>
            <a:r>
              <a:rPr lang="zh-TW"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新增資料  </a:t>
            </a:r>
            <a:r>
              <a:rPr lang="zh-TW" altLang="en-US" sz="1800"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刪除資料  </a:t>
            </a:r>
            <a:r>
              <a:rPr lang="zh-TW" altLang="en-US" sz="1800" b="1" dirty="0">
                <a:solidFill>
                  <a:schemeClr val="accent4">
                    <a:lumMod val="65000"/>
                  </a:schemeClr>
                </a:solidFill>
                <a:latin typeface="微軟正黑體" panose="020B0604030504040204" pitchFamily="34" charset="-120"/>
                <a:ea typeface="微軟正黑體" panose="020B0604030504040204" pitchFamily="34" charset="-120"/>
                <a:cs typeface="Didact Gothic"/>
                <a:sym typeface="Didact Gothic"/>
              </a:rPr>
              <a:t>編輯資料</a:t>
            </a:r>
            <a:endParaRPr lang="zh-CN" altLang="en-US" sz="1800" b="1" dirty="0">
              <a:solidFill>
                <a:schemeClr val="accent4">
                  <a:lumMod val="65000"/>
                </a:schemeClr>
              </a:solidFill>
              <a:latin typeface="微軟正黑體" panose="020B0604030504040204" pitchFamily="34" charset="-120"/>
              <a:ea typeface="微軟正黑體" panose="020B0604030504040204" pitchFamily="34" charset="-120"/>
              <a:cs typeface="Didact Gothic"/>
              <a:sym typeface="Didact Gothic"/>
            </a:endParaRPr>
          </a:p>
        </p:txBody>
      </p:sp>
      <p:cxnSp>
        <p:nvCxnSpPr>
          <p:cNvPr id="27" name="Google Shape;4067;p61">
            <a:extLst>
              <a:ext uri="{FF2B5EF4-FFF2-40B4-BE49-F238E27FC236}">
                <a16:creationId xmlns:a16="http://schemas.microsoft.com/office/drawing/2014/main" id="{BF01855C-63AD-F158-F0A7-CE571D08E28F}"/>
              </a:ext>
            </a:extLst>
          </p:cNvPr>
          <p:cNvCxnSpPr>
            <a:cxnSpLocks/>
          </p:cNvCxnSpPr>
          <p:nvPr/>
        </p:nvCxnSpPr>
        <p:spPr>
          <a:xfrm>
            <a:off x="655320" y="1866865"/>
            <a:ext cx="868680" cy="0"/>
          </a:xfrm>
          <a:prstGeom prst="straightConnector1">
            <a:avLst/>
          </a:prstGeom>
          <a:noFill/>
          <a:ln w="34925" cap="rnd"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0743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欄位、主鍵、外部鍵規劃</a:t>
            </a:r>
          </a:p>
        </p:txBody>
      </p:sp>
      <p:sp>
        <p:nvSpPr>
          <p:cNvPr id="16" name="文字方塊 15">
            <a:extLst>
              <a:ext uri="{FF2B5EF4-FFF2-40B4-BE49-F238E27FC236}">
                <a16:creationId xmlns:a16="http://schemas.microsoft.com/office/drawing/2014/main" id="{6BC7EC81-F6AC-5103-862B-6286DD96B847}"/>
              </a:ext>
            </a:extLst>
          </p:cNvPr>
          <p:cNvSpPr txBox="1"/>
          <p:nvPr/>
        </p:nvSpPr>
        <p:spPr>
          <a:xfrm>
            <a:off x="541020" y="1497533"/>
            <a:ext cx="3230880" cy="369332"/>
          </a:xfrm>
          <a:prstGeom prst="rect">
            <a:avLst/>
          </a:prstGeom>
          <a:noFill/>
        </p:spPr>
        <p:txBody>
          <a:bodyPr wrap="square" rtlCol="0">
            <a:spAutoFit/>
          </a:bodyPr>
          <a:lstStyle/>
          <a:p>
            <a:pPr marL="0" lvl="0" indent="0" rtl="0">
              <a:spcBef>
                <a:spcPts val="0"/>
              </a:spcBef>
              <a:spcAft>
                <a:spcPts val="0"/>
              </a:spcAft>
              <a:buNone/>
            </a:pPr>
            <a:r>
              <a:rPr lang="zh-TW" altLang="en-US" sz="1800"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新增資料  </a:t>
            </a:r>
            <a:r>
              <a:rPr lang="zh-TW"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刪除資料  </a:t>
            </a:r>
            <a:r>
              <a:rPr lang="zh-TW" altLang="en-US" sz="1800" b="1" dirty="0">
                <a:solidFill>
                  <a:schemeClr val="accent4">
                    <a:lumMod val="65000"/>
                  </a:schemeClr>
                </a:solidFill>
                <a:latin typeface="微軟正黑體" panose="020B0604030504040204" pitchFamily="34" charset="-120"/>
                <a:ea typeface="微軟正黑體" panose="020B0604030504040204" pitchFamily="34" charset="-120"/>
                <a:cs typeface="Didact Gothic"/>
                <a:sym typeface="Didact Gothic"/>
              </a:rPr>
              <a:t>編輯資料</a:t>
            </a:r>
            <a:endParaRPr lang="zh-CN" altLang="en-US" sz="1800" b="1" dirty="0">
              <a:solidFill>
                <a:schemeClr val="accent4">
                  <a:lumMod val="65000"/>
                </a:schemeClr>
              </a:solidFill>
              <a:latin typeface="微軟正黑體" panose="020B0604030504040204" pitchFamily="34" charset="-120"/>
              <a:ea typeface="微軟正黑體" panose="020B0604030504040204" pitchFamily="34" charset="-120"/>
              <a:cs typeface="Didact Gothic"/>
              <a:sym typeface="Didact Gothic"/>
            </a:endParaRPr>
          </a:p>
        </p:txBody>
      </p:sp>
      <p:cxnSp>
        <p:nvCxnSpPr>
          <p:cNvPr id="17" name="Google Shape;4067;p61">
            <a:extLst>
              <a:ext uri="{FF2B5EF4-FFF2-40B4-BE49-F238E27FC236}">
                <a16:creationId xmlns:a16="http://schemas.microsoft.com/office/drawing/2014/main" id="{3B829883-A14A-BF3F-56AC-AF98747D49FF}"/>
              </a:ext>
            </a:extLst>
          </p:cNvPr>
          <p:cNvCxnSpPr>
            <a:cxnSpLocks/>
          </p:cNvCxnSpPr>
          <p:nvPr/>
        </p:nvCxnSpPr>
        <p:spPr>
          <a:xfrm>
            <a:off x="1676400" y="1866865"/>
            <a:ext cx="868680" cy="0"/>
          </a:xfrm>
          <a:prstGeom prst="straightConnector1">
            <a:avLst/>
          </a:prstGeom>
          <a:noFill/>
          <a:ln w="34925" cap="rnd" cmpd="sng">
            <a:solidFill>
              <a:schemeClr val="accent2"/>
            </a:solidFill>
            <a:prstDash val="solid"/>
            <a:round/>
            <a:headEnd type="none" w="med" len="med"/>
            <a:tailEnd type="none" w="med" len="med"/>
          </a:ln>
        </p:spPr>
      </p:cxnSp>
      <p:grpSp>
        <p:nvGrpSpPr>
          <p:cNvPr id="2" name="群組 1">
            <a:extLst>
              <a:ext uri="{FF2B5EF4-FFF2-40B4-BE49-F238E27FC236}">
                <a16:creationId xmlns:a16="http://schemas.microsoft.com/office/drawing/2014/main" id="{28836DA9-0586-E2FF-B6DA-894C7EA149F0}"/>
              </a:ext>
            </a:extLst>
          </p:cNvPr>
          <p:cNvGrpSpPr/>
          <p:nvPr/>
        </p:nvGrpSpPr>
        <p:grpSpPr>
          <a:xfrm>
            <a:off x="1311383" y="2045528"/>
            <a:ext cx="2956561" cy="369332"/>
            <a:chOff x="1311383" y="1916470"/>
            <a:chExt cx="2956561" cy="369332"/>
          </a:xfrm>
        </p:grpSpPr>
        <p:cxnSp>
          <p:nvCxnSpPr>
            <p:cNvPr id="18" name="Google Shape;4067;p61">
              <a:extLst>
                <a:ext uri="{FF2B5EF4-FFF2-40B4-BE49-F238E27FC236}">
                  <a16:creationId xmlns:a16="http://schemas.microsoft.com/office/drawing/2014/main" id="{88695BA0-46FA-2213-EEE4-F3DE158BC331}"/>
                </a:ext>
              </a:extLst>
            </p:cNvPr>
            <p:cNvCxnSpPr>
              <a:cxnSpLocks/>
            </p:cNvCxnSpPr>
            <p:nvPr/>
          </p:nvCxnSpPr>
          <p:spPr>
            <a:xfrm>
              <a:off x="1676400" y="2285802"/>
              <a:ext cx="807720" cy="0"/>
            </a:xfrm>
            <a:prstGeom prst="straightConnector1">
              <a:avLst/>
            </a:prstGeom>
            <a:noFill/>
            <a:ln w="34925" cap="rnd" cmpd="sng">
              <a:solidFill>
                <a:schemeClr val="accent2"/>
              </a:solidFill>
              <a:prstDash val="solid"/>
              <a:round/>
              <a:headEnd type="none" w="med" len="med"/>
              <a:tailEnd type="none" w="med" len="med"/>
            </a:ln>
          </p:spPr>
        </p:cxnSp>
        <p:sp>
          <p:nvSpPr>
            <p:cNvPr id="20" name="文字方塊 19">
              <a:extLst>
                <a:ext uri="{FF2B5EF4-FFF2-40B4-BE49-F238E27FC236}">
                  <a16:creationId xmlns:a16="http://schemas.microsoft.com/office/drawing/2014/main" id="{8DB8ECD3-AD93-A00D-042C-E9C90F59DCB5}"/>
                </a:ext>
              </a:extLst>
            </p:cNvPr>
            <p:cNvSpPr txBox="1"/>
            <p:nvPr/>
          </p:nvSpPr>
          <p:spPr>
            <a:xfrm>
              <a:off x="1311383" y="1916470"/>
              <a:ext cx="2956561" cy="369332"/>
            </a:xfrm>
            <a:prstGeom prst="rect">
              <a:avLst/>
            </a:prstGeom>
            <a:noFill/>
          </p:spPr>
          <p:txBody>
            <a:bodyPr wrap="square" rtlCol="0">
              <a:spAutoFit/>
            </a:bodyPr>
            <a:lstStyle/>
            <a:p>
              <a:pPr marL="0" lvl="0" indent="0" rtl="0">
                <a:spcBef>
                  <a:spcPts val="0"/>
                </a:spcBef>
                <a:spcAft>
                  <a:spcPts val="0"/>
                </a:spcAft>
                <a:buNone/>
              </a:pPr>
              <a:r>
                <a:rPr lang="zh-TW"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     </a:t>
              </a:r>
              <a:r>
                <a:rPr lang="en-US" altLang="zh-TW"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1.</a:t>
              </a:r>
              <a:r>
                <a:rPr lang="zh-TW" altLang="en-US"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預設模式   </a:t>
              </a:r>
              <a:r>
                <a:rPr lang="en-US" altLang="zh-TW"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2.ON</a:t>
              </a:r>
              <a:r>
                <a:rPr lang="zh-TW" altLang="en-US"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 </a:t>
              </a:r>
              <a:r>
                <a:rPr lang="en-US" altLang="zh-TW"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DELETE</a:t>
              </a:r>
              <a:r>
                <a:rPr lang="zh-TW" altLang="en-US"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模式</a:t>
              </a:r>
              <a:endParaRPr lang="zh-CN" altLang="en-US" sz="1800"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endParaRPr>
            </a:p>
          </p:txBody>
        </p:sp>
      </p:grpSp>
      <p:sp>
        <p:nvSpPr>
          <p:cNvPr id="24" name="文字方塊 23">
            <a:extLst>
              <a:ext uri="{FF2B5EF4-FFF2-40B4-BE49-F238E27FC236}">
                <a16:creationId xmlns:a16="http://schemas.microsoft.com/office/drawing/2014/main" id="{9419CE36-7EE0-C9C6-1DDF-FDC23FA55D07}"/>
              </a:ext>
            </a:extLst>
          </p:cNvPr>
          <p:cNvSpPr txBox="1"/>
          <p:nvPr/>
        </p:nvSpPr>
        <p:spPr>
          <a:xfrm>
            <a:off x="725971" y="3027375"/>
            <a:ext cx="7832617" cy="456920"/>
          </a:xfrm>
          <a:prstGeom prst="rect">
            <a:avLst/>
          </a:prstGeom>
          <a:noFill/>
        </p:spPr>
        <p:txBody>
          <a:bodyPr wrap="square">
            <a:spAutoFit/>
          </a:bodyPr>
          <a:lstStyle/>
          <a:p>
            <a:pPr>
              <a:lnSpc>
                <a:spcPct val="150000"/>
              </a:lnSpc>
            </a:pPr>
            <a:r>
              <a:rPr lang="zh-TW" altLang="en-US" sz="1800" b="1" dirty="0">
                <a:latin typeface="微軟正黑體" panose="020B0604030504040204" pitchFamily="34" charset="-120"/>
                <a:ea typeface="微軟正黑體" panose="020B0604030504040204" pitchFamily="34" charset="-120"/>
              </a:rPr>
              <a:t>當在父表刪除資料時，會比對子表是否有對應的資料，如果有則</a:t>
            </a:r>
            <a:r>
              <a:rPr lang="zh-TW" altLang="en-US" sz="1800" b="1" dirty="0">
                <a:solidFill>
                  <a:srgbClr val="FF0000"/>
                </a:solidFill>
                <a:latin typeface="微軟正黑體" panose="020B0604030504040204" pitchFamily="34" charset="-120"/>
                <a:ea typeface="微軟正黑體" panose="020B0604030504040204" pitchFamily="34" charset="-120"/>
              </a:rPr>
              <a:t>不允許刪除</a:t>
            </a:r>
            <a:r>
              <a:rPr lang="zh-TW" altLang="en-US" sz="18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83547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欄位、主鍵、外部鍵規劃</a:t>
            </a:r>
          </a:p>
        </p:txBody>
      </p:sp>
      <p:sp>
        <p:nvSpPr>
          <p:cNvPr id="19" name="文字方塊 18">
            <a:extLst>
              <a:ext uri="{FF2B5EF4-FFF2-40B4-BE49-F238E27FC236}">
                <a16:creationId xmlns:a16="http://schemas.microsoft.com/office/drawing/2014/main" id="{BC8DD6CE-C5EF-CF1D-E8CC-644898E58948}"/>
              </a:ext>
            </a:extLst>
          </p:cNvPr>
          <p:cNvSpPr txBox="1"/>
          <p:nvPr/>
        </p:nvSpPr>
        <p:spPr>
          <a:xfrm>
            <a:off x="761514" y="2944439"/>
            <a:ext cx="2487482" cy="791307"/>
          </a:xfrm>
          <a:prstGeom prst="rect">
            <a:avLst/>
          </a:prstGeom>
          <a:noFill/>
        </p:spPr>
        <p:txBody>
          <a:bodyPr wrap="square">
            <a:spAutoFit/>
          </a:bodyPr>
          <a:lstStyle/>
          <a:p>
            <a:pPr>
              <a:lnSpc>
                <a:spcPct val="150000"/>
              </a:lnSpc>
            </a:pPr>
            <a:r>
              <a:rPr lang="en-US" altLang="zh-TW" b="1" dirty="0">
                <a:solidFill>
                  <a:schemeClr val="bg1">
                    <a:lumMod val="10000"/>
                  </a:schemeClr>
                </a:solidFill>
                <a:effectLst/>
                <a:latin typeface="微軟正黑體" panose="020B0604030504040204" pitchFamily="34" charset="-120"/>
                <a:cs typeface="微軟正黑體" panose="020B0604030504040204" pitchFamily="34" charset="-120"/>
              </a:rPr>
              <a:t>ON DELETE</a:t>
            </a:r>
            <a:r>
              <a:rPr lang="zh-TW" altLang="en-US" b="1" dirty="0">
                <a:solidFill>
                  <a:schemeClr val="bg1">
                    <a:lumMod val="10000"/>
                  </a:schemeClr>
                </a:solidFill>
                <a:effectLst/>
                <a:latin typeface="微軟正黑體" panose="020B0604030504040204" pitchFamily="34" charset="-120"/>
                <a:cs typeface="微軟正黑體" panose="020B0604030504040204" pitchFamily="34" charset="-120"/>
              </a:rPr>
              <a:t> </a:t>
            </a:r>
            <a:r>
              <a:rPr lang="en-US" altLang="zh-TW" b="1" dirty="0">
                <a:solidFill>
                  <a:srgbClr val="FF0000"/>
                </a:solidFill>
                <a:effectLst/>
                <a:latin typeface="微軟正黑體" panose="020B0604030504040204" pitchFamily="34" charset="-120"/>
                <a:cs typeface="微軟正黑體" panose="020B0604030504040204" pitchFamily="34" charset="-120"/>
              </a:rPr>
              <a:t>CASCADE</a:t>
            </a:r>
            <a:r>
              <a:rPr lang="zh-TW" altLang="en-US" sz="1800" b="1" dirty="0">
                <a:solidFill>
                  <a:srgbClr val="000000"/>
                </a:solidFill>
                <a:effectLst/>
                <a:latin typeface="微軟正黑體" panose="020B0604030504040204" pitchFamily="34" charset="-120"/>
                <a:cs typeface="微軟正黑體" panose="020B0604030504040204" pitchFamily="34" charset="-120"/>
              </a:rPr>
              <a:t>：</a:t>
            </a:r>
            <a:endParaRPr lang="en-US" altLang="zh-TW" sz="1800" b="1" dirty="0">
              <a:solidFill>
                <a:srgbClr val="000000"/>
              </a:solidFill>
              <a:effectLst/>
              <a:latin typeface="微軟正黑體" panose="020B0604030504040204" pitchFamily="34" charset="-120"/>
              <a:cs typeface="微軟正黑體" panose="020B0604030504040204" pitchFamily="34" charset="-120"/>
            </a:endParaRPr>
          </a:p>
          <a:p>
            <a:pPr>
              <a:lnSpc>
                <a:spcPct val="150000"/>
              </a:lnSpc>
            </a:pPr>
            <a:r>
              <a:rPr lang="zh-TW" altLang="en-US" b="1" dirty="0">
                <a:latin typeface="微軟正黑體" panose="020B0604030504040204" pitchFamily="34" charset="-120"/>
                <a:ea typeface="微軟正黑體" panose="020B0604030504040204" pitchFamily="34" charset="-120"/>
              </a:rPr>
              <a:t>父表刪除資料 </a:t>
            </a:r>
            <a:r>
              <a:rPr lang="en-US" altLang="zh-TW"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sym typeface="Wingdings" panose="05000000000000000000" pitchFamily="2" charset="2"/>
              </a:rPr>
              <a:t></a:t>
            </a:r>
            <a:r>
              <a:rPr lang="zh-TW" altLang="en-US"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sym typeface="Wingdings" panose="05000000000000000000" pitchFamily="2" charset="2"/>
              </a:rPr>
              <a:t> </a:t>
            </a:r>
            <a:r>
              <a:rPr lang="zh-TW" altLang="en-US" b="1" dirty="0">
                <a:latin typeface="微軟正黑體" panose="020B0604030504040204" pitchFamily="34" charset="-120"/>
                <a:ea typeface="微軟正黑體" panose="020B0604030504040204" pitchFamily="34" charset="-120"/>
              </a:rPr>
              <a:t>子表也</a:t>
            </a:r>
            <a:r>
              <a:rPr lang="zh-TW" altLang="en-US" b="1" dirty="0">
                <a:solidFill>
                  <a:srgbClr val="FF0000"/>
                </a:solidFill>
                <a:latin typeface="微軟正黑體" panose="020B0604030504040204" pitchFamily="34" charset="-120"/>
                <a:ea typeface="微軟正黑體" panose="020B0604030504040204" pitchFamily="34" charset="-120"/>
              </a:rPr>
              <a:t>刪除</a:t>
            </a:r>
          </a:p>
        </p:txBody>
      </p:sp>
      <p:pic>
        <p:nvPicPr>
          <p:cNvPr id="15" name="圖片 14">
            <a:extLst>
              <a:ext uri="{FF2B5EF4-FFF2-40B4-BE49-F238E27FC236}">
                <a16:creationId xmlns:a16="http://schemas.microsoft.com/office/drawing/2014/main" id="{37A7B9D6-5050-71A5-F344-080D4FAAAB34}"/>
              </a:ext>
            </a:extLst>
          </p:cNvPr>
          <p:cNvPicPr>
            <a:picLocks noChangeAspect="1"/>
          </p:cNvPicPr>
          <p:nvPr/>
        </p:nvPicPr>
        <p:blipFill>
          <a:blip r:embed="rId3"/>
          <a:stretch>
            <a:fillRect/>
          </a:stretch>
        </p:blipFill>
        <p:spPr>
          <a:xfrm>
            <a:off x="4664075" y="2718084"/>
            <a:ext cx="3268345" cy="1969135"/>
          </a:xfrm>
          <a:prstGeom prst="rect">
            <a:avLst/>
          </a:prstGeom>
        </p:spPr>
      </p:pic>
      <p:pic>
        <p:nvPicPr>
          <p:cNvPr id="16" name="圖片 15">
            <a:extLst>
              <a:ext uri="{FF2B5EF4-FFF2-40B4-BE49-F238E27FC236}">
                <a16:creationId xmlns:a16="http://schemas.microsoft.com/office/drawing/2014/main" id="{B25E2CCA-3B42-53A0-B26B-E8FB7DDB9952}"/>
              </a:ext>
            </a:extLst>
          </p:cNvPr>
          <p:cNvPicPr>
            <a:picLocks noChangeAspect="1"/>
          </p:cNvPicPr>
          <p:nvPr/>
        </p:nvPicPr>
        <p:blipFill>
          <a:blip r:embed="rId4"/>
          <a:stretch>
            <a:fillRect/>
          </a:stretch>
        </p:blipFill>
        <p:spPr>
          <a:xfrm>
            <a:off x="761514" y="3925800"/>
            <a:ext cx="3419475" cy="341630"/>
          </a:xfrm>
          <a:prstGeom prst="rect">
            <a:avLst/>
          </a:prstGeom>
        </p:spPr>
      </p:pic>
      <p:grpSp>
        <p:nvGrpSpPr>
          <p:cNvPr id="2" name="群組 1">
            <a:extLst>
              <a:ext uri="{FF2B5EF4-FFF2-40B4-BE49-F238E27FC236}">
                <a16:creationId xmlns:a16="http://schemas.microsoft.com/office/drawing/2014/main" id="{3345AAF1-0BC2-E8B4-C5CB-8C9478528D13}"/>
              </a:ext>
            </a:extLst>
          </p:cNvPr>
          <p:cNvGrpSpPr/>
          <p:nvPr/>
        </p:nvGrpSpPr>
        <p:grpSpPr>
          <a:xfrm>
            <a:off x="1311899" y="2018492"/>
            <a:ext cx="2956561" cy="370771"/>
            <a:chOff x="5120639" y="1480819"/>
            <a:chExt cx="2956561" cy="370771"/>
          </a:xfrm>
        </p:grpSpPr>
        <p:cxnSp>
          <p:nvCxnSpPr>
            <p:cNvPr id="17" name="Google Shape;4067;p61">
              <a:extLst>
                <a:ext uri="{FF2B5EF4-FFF2-40B4-BE49-F238E27FC236}">
                  <a16:creationId xmlns:a16="http://schemas.microsoft.com/office/drawing/2014/main" id="{D0FEE94C-8BE3-E753-7F37-5A624A7E952B}"/>
                </a:ext>
              </a:extLst>
            </p:cNvPr>
            <p:cNvCxnSpPr>
              <a:cxnSpLocks/>
            </p:cNvCxnSpPr>
            <p:nvPr/>
          </p:nvCxnSpPr>
          <p:spPr>
            <a:xfrm flipV="1">
              <a:off x="6507480" y="1850151"/>
              <a:ext cx="1424940" cy="1439"/>
            </a:xfrm>
            <a:prstGeom prst="straightConnector1">
              <a:avLst/>
            </a:prstGeom>
            <a:noFill/>
            <a:ln w="34925" cap="rnd" cmpd="sng">
              <a:solidFill>
                <a:schemeClr val="accent2"/>
              </a:solidFill>
              <a:prstDash val="solid"/>
              <a:round/>
              <a:headEnd type="none" w="med" len="med"/>
              <a:tailEnd type="none" w="med" len="med"/>
            </a:ln>
          </p:spPr>
        </p:cxnSp>
        <p:sp>
          <p:nvSpPr>
            <p:cNvPr id="18" name="文字方塊 17">
              <a:extLst>
                <a:ext uri="{FF2B5EF4-FFF2-40B4-BE49-F238E27FC236}">
                  <a16:creationId xmlns:a16="http://schemas.microsoft.com/office/drawing/2014/main" id="{36328A18-0E09-2AD5-ED1C-AE0001278BAB}"/>
                </a:ext>
              </a:extLst>
            </p:cNvPr>
            <p:cNvSpPr txBox="1"/>
            <p:nvPr/>
          </p:nvSpPr>
          <p:spPr>
            <a:xfrm>
              <a:off x="5120639" y="1480819"/>
              <a:ext cx="2956561" cy="369332"/>
            </a:xfrm>
            <a:prstGeom prst="rect">
              <a:avLst/>
            </a:prstGeom>
            <a:noFill/>
          </p:spPr>
          <p:txBody>
            <a:bodyPr wrap="square" rtlCol="0">
              <a:spAutoFit/>
            </a:bodyPr>
            <a:lstStyle/>
            <a:p>
              <a:pPr marL="0" lvl="0" indent="0" rtl="0">
                <a:spcBef>
                  <a:spcPts val="0"/>
                </a:spcBef>
                <a:spcAft>
                  <a:spcPts val="0"/>
                </a:spcAft>
                <a:buNone/>
              </a:pPr>
              <a:r>
                <a:rPr lang="zh-TW"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     </a:t>
              </a:r>
              <a:r>
                <a:rPr lang="en-US" altLang="zh-TW"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1.</a:t>
              </a:r>
              <a:r>
                <a:rPr lang="zh-TW" altLang="en-US"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預設模式   </a:t>
              </a:r>
              <a:r>
                <a:rPr lang="en-US" altLang="zh-TW" b="1" dirty="0">
                  <a:solidFill>
                    <a:schemeClr val="tx1"/>
                  </a:solidFill>
                  <a:latin typeface="微軟正黑體" panose="020B0604030504040204" pitchFamily="34" charset="-120"/>
                  <a:ea typeface="微軟正黑體" panose="020B0604030504040204" pitchFamily="34" charset="-120"/>
                  <a:cs typeface="Didact Gothic"/>
                  <a:sym typeface="Didact Gothic"/>
                </a:rPr>
                <a:t>2.ON</a:t>
              </a:r>
              <a:r>
                <a:rPr lang="zh-TW" altLang="en-US" b="1" dirty="0">
                  <a:solidFill>
                    <a:schemeClr val="tx1"/>
                  </a:solidFill>
                  <a:latin typeface="微軟正黑體" panose="020B0604030504040204" pitchFamily="34" charset="-120"/>
                  <a:ea typeface="微軟正黑體" panose="020B0604030504040204" pitchFamily="34" charset="-120"/>
                  <a:cs typeface="Didact Gothic"/>
                  <a:sym typeface="Didact Gothic"/>
                </a:rPr>
                <a:t> </a:t>
              </a:r>
              <a:r>
                <a:rPr lang="en-US" altLang="zh-TW" b="1" dirty="0">
                  <a:solidFill>
                    <a:schemeClr val="tx1"/>
                  </a:solidFill>
                  <a:latin typeface="微軟正黑體" panose="020B0604030504040204" pitchFamily="34" charset="-120"/>
                  <a:ea typeface="微軟正黑體" panose="020B0604030504040204" pitchFamily="34" charset="-120"/>
                  <a:cs typeface="Didact Gothic"/>
                  <a:sym typeface="Didact Gothic"/>
                </a:rPr>
                <a:t>DELETE</a:t>
              </a:r>
              <a:r>
                <a:rPr lang="zh-TW" altLang="en-US" b="1" dirty="0">
                  <a:solidFill>
                    <a:schemeClr val="tx1"/>
                  </a:solidFill>
                  <a:latin typeface="微軟正黑體" panose="020B0604030504040204" pitchFamily="34" charset="-120"/>
                  <a:ea typeface="微軟正黑體" panose="020B0604030504040204" pitchFamily="34" charset="-120"/>
                  <a:cs typeface="Didact Gothic"/>
                  <a:sym typeface="Didact Gothic"/>
                </a:rPr>
                <a:t>模式</a:t>
              </a:r>
              <a:endParaRPr lang="zh-CN"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grpSp>
      <p:sp>
        <p:nvSpPr>
          <p:cNvPr id="20" name="文字方塊 19">
            <a:extLst>
              <a:ext uri="{FF2B5EF4-FFF2-40B4-BE49-F238E27FC236}">
                <a16:creationId xmlns:a16="http://schemas.microsoft.com/office/drawing/2014/main" id="{FFEECAD5-6AEB-A2C1-7A4A-058F3844B499}"/>
              </a:ext>
            </a:extLst>
          </p:cNvPr>
          <p:cNvSpPr txBox="1"/>
          <p:nvPr/>
        </p:nvSpPr>
        <p:spPr>
          <a:xfrm>
            <a:off x="541020" y="1497533"/>
            <a:ext cx="3230880" cy="369332"/>
          </a:xfrm>
          <a:prstGeom prst="rect">
            <a:avLst/>
          </a:prstGeom>
          <a:noFill/>
        </p:spPr>
        <p:txBody>
          <a:bodyPr wrap="square" rtlCol="0">
            <a:spAutoFit/>
          </a:bodyPr>
          <a:lstStyle/>
          <a:p>
            <a:pPr marL="0" lvl="0" indent="0" rtl="0">
              <a:spcBef>
                <a:spcPts val="0"/>
              </a:spcBef>
              <a:spcAft>
                <a:spcPts val="0"/>
              </a:spcAft>
              <a:buNone/>
            </a:pPr>
            <a:r>
              <a:rPr lang="zh-TW" altLang="en-US" sz="1800"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新增資料  </a:t>
            </a:r>
            <a:r>
              <a:rPr lang="zh-TW"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刪除資料  </a:t>
            </a:r>
            <a:r>
              <a:rPr lang="zh-TW" altLang="en-US" sz="1800" b="1" dirty="0">
                <a:solidFill>
                  <a:schemeClr val="accent4">
                    <a:lumMod val="65000"/>
                  </a:schemeClr>
                </a:solidFill>
                <a:latin typeface="微軟正黑體" panose="020B0604030504040204" pitchFamily="34" charset="-120"/>
                <a:ea typeface="微軟正黑體" panose="020B0604030504040204" pitchFamily="34" charset="-120"/>
                <a:cs typeface="Didact Gothic"/>
                <a:sym typeface="Didact Gothic"/>
              </a:rPr>
              <a:t>編輯資料</a:t>
            </a:r>
            <a:endParaRPr lang="zh-CN" altLang="en-US" sz="1800" b="1" dirty="0">
              <a:solidFill>
                <a:schemeClr val="accent4">
                  <a:lumMod val="65000"/>
                </a:schemeClr>
              </a:solidFill>
              <a:latin typeface="微軟正黑體" panose="020B0604030504040204" pitchFamily="34" charset="-120"/>
              <a:ea typeface="微軟正黑體" panose="020B0604030504040204" pitchFamily="34" charset="-120"/>
              <a:cs typeface="Didact Gothic"/>
              <a:sym typeface="Didact Gothic"/>
            </a:endParaRPr>
          </a:p>
        </p:txBody>
      </p:sp>
      <p:cxnSp>
        <p:nvCxnSpPr>
          <p:cNvPr id="21" name="Google Shape;4067;p61">
            <a:extLst>
              <a:ext uri="{FF2B5EF4-FFF2-40B4-BE49-F238E27FC236}">
                <a16:creationId xmlns:a16="http://schemas.microsoft.com/office/drawing/2014/main" id="{9ED08226-FDD3-2D20-B7BE-F6B256A7F2E6}"/>
              </a:ext>
            </a:extLst>
          </p:cNvPr>
          <p:cNvCxnSpPr>
            <a:cxnSpLocks/>
          </p:cNvCxnSpPr>
          <p:nvPr/>
        </p:nvCxnSpPr>
        <p:spPr>
          <a:xfrm>
            <a:off x="1676400" y="1866865"/>
            <a:ext cx="868680" cy="0"/>
          </a:xfrm>
          <a:prstGeom prst="straightConnector1">
            <a:avLst/>
          </a:prstGeom>
          <a:noFill/>
          <a:ln w="34925" cap="rnd"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94413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2215" y="321427"/>
            <a:ext cx="487445" cy="33736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醫療系統架構圖</a:t>
            </a:r>
          </a:p>
        </p:txBody>
      </p:sp>
      <p:pic>
        <p:nvPicPr>
          <p:cNvPr id="3" name="圖片 2" descr="一張含有 文字, 螢幕擷取畫面, 數字, 字型 的圖片&#10;&#10;自動產生的描述">
            <a:extLst>
              <a:ext uri="{FF2B5EF4-FFF2-40B4-BE49-F238E27FC236}">
                <a16:creationId xmlns:a16="http://schemas.microsoft.com/office/drawing/2014/main" id="{8915B1FD-1957-CF38-9F01-49E05C20991A}"/>
              </a:ext>
            </a:extLst>
          </p:cNvPr>
          <p:cNvPicPr>
            <a:picLocks noChangeAspect="1"/>
          </p:cNvPicPr>
          <p:nvPr/>
        </p:nvPicPr>
        <p:blipFill rotWithShape="1">
          <a:blip r:embed="rId3"/>
          <a:srcRect l="4363" t="19470" r="8052"/>
          <a:stretch/>
        </p:blipFill>
        <p:spPr>
          <a:xfrm>
            <a:off x="1085034" y="0"/>
            <a:ext cx="7409312" cy="5137583"/>
          </a:xfrm>
          <a:prstGeom prst="rect">
            <a:avLst/>
          </a:prstGeom>
        </p:spPr>
      </p:pic>
    </p:spTree>
    <p:extLst>
      <p:ext uri="{BB962C8B-B14F-4D97-AF65-F5344CB8AC3E}">
        <p14:creationId xmlns:p14="http://schemas.microsoft.com/office/powerpoint/2010/main" val="2679965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欄位、主鍵、外部鍵規劃</a:t>
            </a:r>
          </a:p>
        </p:txBody>
      </p:sp>
      <p:sp>
        <p:nvSpPr>
          <p:cNvPr id="19" name="文字方塊 18">
            <a:extLst>
              <a:ext uri="{FF2B5EF4-FFF2-40B4-BE49-F238E27FC236}">
                <a16:creationId xmlns:a16="http://schemas.microsoft.com/office/drawing/2014/main" id="{BC8DD6CE-C5EF-CF1D-E8CC-644898E58948}"/>
              </a:ext>
            </a:extLst>
          </p:cNvPr>
          <p:cNvSpPr txBox="1"/>
          <p:nvPr/>
        </p:nvSpPr>
        <p:spPr>
          <a:xfrm>
            <a:off x="710758" y="2765733"/>
            <a:ext cx="3609781" cy="1114536"/>
          </a:xfrm>
          <a:prstGeom prst="rect">
            <a:avLst/>
          </a:prstGeom>
          <a:noFill/>
        </p:spPr>
        <p:txBody>
          <a:bodyPr wrap="square">
            <a:spAutoFit/>
          </a:bodyPr>
          <a:lstStyle/>
          <a:p>
            <a:pPr>
              <a:lnSpc>
                <a:spcPct val="150000"/>
              </a:lnSpc>
            </a:pPr>
            <a:r>
              <a:rPr lang="en-US" altLang="zh-TW" b="1" dirty="0">
                <a:solidFill>
                  <a:schemeClr val="bg1">
                    <a:lumMod val="10000"/>
                  </a:schemeClr>
                </a:solidFill>
                <a:effectLst/>
                <a:latin typeface="微軟正黑體" panose="020B0604030504040204" pitchFamily="34" charset="-120"/>
                <a:cs typeface="微軟正黑體" panose="020B0604030504040204" pitchFamily="34" charset="-120"/>
              </a:rPr>
              <a:t>ON DELETE</a:t>
            </a:r>
            <a:r>
              <a:rPr lang="zh-TW" altLang="en-US" b="1" dirty="0">
                <a:solidFill>
                  <a:schemeClr val="bg1">
                    <a:lumMod val="10000"/>
                  </a:schemeClr>
                </a:solidFill>
                <a:effectLst/>
                <a:latin typeface="微軟正黑體" panose="020B0604030504040204" pitchFamily="34" charset="-120"/>
                <a:cs typeface="微軟正黑體" panose="020B0604030504040204" pitchFamily="34" charset="-120"/>
              </a:rPr>
              <a:t> </a:t>
            </a:r>
            <a:r>
              <a:rPr lang="en-US" altLang="zh-TW" b="1" dirty="0">
                <a:solidFill>
                  <a:srgbClr val="FF0000"/>
                </a:solidFill>
                <a:latin typeface="微軟正黑體" panose="020B0604030504040204" pitchFamily="34" charset="-120"/>
                <a:cs typeface="微軟正黑體" panose="020B0604030504040204" pitchFamily="34" charset="-120"/>
              </a:rPr>
              <a:t>SET</a:t>
            </a:r>
            <a:r>
              <a:rPr lang="zh-TW" altLang="en-US" b="1" dirty="0">
                <a:solidFill>
                  <a:srgbClr val="FF0000"/>
                </a:solidFill>
                <a:latin typeface="微軟正黑體" panose="020B0604030504040204" pitchFamily="34" charset="-120"/>
                <a:cs typeface="微軟正黑體" panose="020B0604030504040204" pitchFamily="34" charset="-120"/>
              </a:rPr>
              <a:t> </a:t>
            </a:r>
            <a:r>
              <a:rPr lang="en-US" altLang="zh-TW" b="1" dirty="0">
                <a:solidFill>
                  <a:srgbClr val="FF0000"/>
                </a:solidFill>
                <a:latin typeface="微軟正黑體" panose="020B0604030504040204" pitchFamily="34" charset="-120"/>
                <a:cs typeface="微軟正黑體" panose="020B0604030504040204" pitchFamily="34" charset="-120"/>
              </a:rPr>
              <a:t>NULL</a:t>
            </a:r>
            <a:r>
              <a:rPr lang="zh-TW" altLang="en-US" sz="1800" b="1" dirty="0">
                <a:solidFill>
                  <a:srgbClr val="000000"/>
                </a:solidFill>
                <a:effectLst/>
                <a:latin typeface="微軟正黑體" panose="020B0604030504040204" pitchFamily="34" charset="-120"/>
                <a:cs typeface="微軟正黑體" panose="020B0604030504040204" pitchFamily="34" charset="-120"/>
              </a:rPr>
              <a:t>：</a:t>
            </a:r>
            <a:endParaRPr lang="en-US" altLang="zh-TW" sz="1800" b="1" dirty="0">
              <a:solidFill>
                <a:srgbClr val="000000"/>
              </a:solidFill>
              <a:effectLst/>
              <a:latin typeface="微軟正黑體" panose="020B0604030504040204" pitchFamily="34" charset="-120"/>
              <a:cs typeface="微軟正黑體" panose="020B0604030504040204" pitchFamily="34" charset="-120"/>
            </a:endParaRPr>
          </a:p>
          <a:p>
            <a:pPr>
              <a:lnSpc>
                <a:spcPct val="150000"/>
              </a:lnSpc>
            </a:pPr>
            <a:r>
              <a:rPr lang="zh-TW" altLang="en-US" b="1" dirty="0">
                <a:latin typeface="微軟正黑體" panose="020B0604030504040204" pitchFamily="34" charset="-120"/>
                <a:ea typeface="微軟正黑體" panose="020B0604030504040204" pitchFamily="34" charset="-120"/>
              </a:rPr>
              <a:t>父表刪除資料 </a:t>
            </a:r>
            <a:r>
              <a:rPr lang="en-US" altLang="zh-TW"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sym typeface="Wingdings" panose="05000000000000000000" pitchFamily="2" charset="2"/>
              </a:rPr>
              <a:t></a:t>
            </a:r>
            <a:r>
              <a:rPr lang="zh-TW" altLang="en-US"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sym typeface="Wingdings" panose="05000000000000000000" pitchFamily="2" charset="2"/>
              </a:rPr>
              <a:t> </a:t>
            </a:r>
            <a:r>
              <a:rPr lang="zh-TW" altLang="en-US" b="1" dirty="0">
                <a:latin typeface="微軟正黑體" panose="020B0604030504040204" pitchFamily="34" charset="-120"/>
                <a:ea typeface="微軟正黑體" panose="020B0604030504040204" pitchFamily="34" charset="-120"/>
              </a:rPr>
              <a:t>子表外鍵</a:t>
            </a:r>
            <a:r>
              <a:rPr lang="en-US" altLang="zh-TW" b="1" dirty="0">
                <a:solidFill>
                  <a:srgbClr val="FF0000"/>
                </a:solidFill>
                <a:latin typeface="微軟正黑體" panose="020B0604030504040204" pitchFamily="34" charset="-120"/>
                <a:ea typeface="微軟正黑體" panose="020B0604030504040204" pitchFamily="34" charset="-120"/>
              </a:rPr>
              <a:t>NULL</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資料不刪除</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欄位需允許 </a:t>
            </a:r>
            <a:r>
              <a:rPr lang="en-US" altLang="zh-TW" b="1" dirty="0">
                <a:latin typeface="微軟正黑體" panose="020B0604030504040204" pitchFamily="34" charset="-120"/>
                <a:ea typeface="微軟正黑體" panose="020B0604030504040204" pitchFamily="34" charset="-120"/>
              </a:rPr>
              <a:t>NULL)</a:t>
            </a:r>
            <a:endParaRPr lang="zh-TW" altLang="en-US" b="1" dirty="0">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id="{12481BEB-7CAB-3966-4F8B-75DF9B10CF53}"/>
              </a:ext>
            </a:extLst>
          </p:cNvPr>
          <p:cNvGrpSpPr/>
          <p:nvPr/>
        </p:nvGrpSpPr>
        <p:grpSpPr>
          <a:xfrm>
            <a:off x="1235254" y="1945527"/>
            <a:ext cx="2956561" cy="370771"/>
            <a:chOff x="5120639" y="1480819"/>
            <a:chExt cx="2956561" cy="370771"/>
          </a:xfrm>
        </p:grpSpPr>
        <p:cxnSp>
          <p:nvCxnSpPr>
            <p:cNvPr id="5" name="Google Shape;4067;p61">
              <a:extLst>
                <a:ext uri="{FF2B5EF4-FFF2-40B4-BE49-F238E27FC236}">
                  <a16:creationId xmlns:a16="http://schemas.microsoft.com/office/drawing/2014/main" id="{319B1B30-C1CC-5764-D16C-D196815D6799}"/>
                </a:ext>
              </a:extLst>
            </p:cNvPr>
            <p:cNvCxnSpPr>
              <a:cxnSpLocks/>
            </p:cNvCxnSpPr>
            <p:nvPr/>
          </p:nvCxnSpPr>
          <p:spPr>
            <a:xfrm flipV="1">
              <a:off x="6507480" y="1850151"/>
              <a:ext cx="1424940" cy="1439"/>
            </a:xfrm>
            <a:prstGeom prst="straightConnector1">
              <a:avLst/>
            </a:prstGeom>
            <a:noFill/>
            <a:ln w="34925" cap="rnd" cmpd="sng">
              <a:solidFill>
                <a:schemeClr val="accent2"/>
              </a:solidFill>
              <a:prstDash val="solid"/>
              <a:round/>
              <a:headEnd type="none" w="med" len="med"/>
              <a:tailEnd type="none" w="med" len="med"/>
            </a:ln>
          </p:spPr>
        </p:cxnSp>
        <p:sp>
          <p:nvSpPr>
            <p:cNvPr id="8" name="文字方塊 7">
              <a:extLst>
                <a:ext uri="{FF2B5EF4-FFF2-40B4-BE49-F238E27FC236}">
                  <a16:creationId xmlns:a16="http://schemas.microsoft.com/office/drawing/2014/main" id="{0B99D829-62DE-96D2-8142-C53870F31FAD}"/>
                </a:ext>
              </a:extLst>
            </p:cNvPr>
            <p:cNvSpPr txBox="1"/>
            <p:nvPr/>
          </p:nvSpPr>
          <p:spPr>
            <a:xfrm>
              <a:off x="5120639" y="1480819"/>
              <a:ext cx="2956561" cy="369332"/>
            </a:xfrm>
            <a:prstGeom prst="rect">
              <a:avLst/>
            </a:prstGeom>
            <a:noFill/>
          </p:spPr>
          <p:txBody>
            <a:bodyPr wrap="square" rtlCol="0">
              <a:spAutoFit/>
            </a:bodyPr>
            <a:lstStyle/>
            <a:p>
              <a:pPr marL="0" lvl="0" indent="0" rtl="0">
                <a:spcBef>
                  <a:spcPts val="0"/>
                </a:spcBef>
                <a:spcAft>
                  <a:spcPts val="0"/>
                </a:spcAft>
                <a:buNone/>
              </a:pPr>
              <a:r>
                <a:rPr lang="zh-TW"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     </a:t>
              </a:r>
              <a:r>
                <a:rPr lang="en-US" altLang="zh-TW"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1.</a:t>
              </a:r>
              <a:r>
                <a:rPr lang="zh-TW" altLang="en-US"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預設模式   </a:t>
              </a:r>
              <a:r>
                <a:rPr lang="en-US" altLang="zh-TW" b="1" dirty="0">
                  <a:solidFill>
                    <a:schemeClr val="tx1"/>
                  </a:solidFill>
                  <a:latin typeface="微軟正黑體" panose="020B0604030504040204" pitchFamily="34" charset="-120"/>
                  <a:ea typeface="微軟正黑體" panose="020B0604030504040204" pitchFamily="34" charset="-120"/>
                  <a:cs typeface="Didact Gothic"/>
                  <a:sym typeface="Didact Gothic"/>
                </a:rPr>
                <a:t>2.ON</a:t>
              </a:r>
              <a:r>
                <a:rPr lang="zh-TW" altLang="en-US" b="1" dirty="0">
                  <a:solidFill>
                    <a:schemeClr val="tx1"/>
                  </a:solidFill>
                  <a:latin typeface="微軟正黑體" panose="020B0604030504040204" pitchFamily="34" charset="-120"/>
                  <a:ea typeface="微軟正黑體" panose="020B0604030504040204" pitchFamily="34" charset="-120"/>
                  <a:cs typeface="Didact Gothic"/>
                  <a:sym typeface="Didact Gothic"/>
                </a:rPr>
                <a:t> </a:t>
              </a:r>
              <a:r>
                <a:rPr lang="en-US" altLang="zh-TW" b="1" dirty="0">
                  <a:solidFill>
                    <a:schemeClr val="tx1"/>
                  </a:solidFill>
                  <a:latin typeface="微軟正黑體" panose="020B0604030504040204" pitchFamily="34" charset="-120"/>
                  <a:ea typeface="微軟正黑體" panose="020B0604030504040204" pitchFamily="34" charset="-120"/>
                  <a:cs typeface="Didact Gothic"/>
                  <a:sym typeface="Didact Gothic"/>
                </a:rPr>
                <a:t>DELETE</a:t>
              </a:r>
              <a:r>
                <a:rPr lang="zh-TW" altLang="en-US" b="1" dirty="0">
                  <a:solidFill>
                    <a:schemeClr val="tx1"/>
                  </a:solidFill>
                  <a:latin typeface="微軟正黑體" panose="020B0604030504040204" pitchFamily="34" charset="-120"/>
                  <a:ea typeface="微軟正黑體" panose="020B0604030504040204" pitchFamily="34" charset="-120"/>
                  <a:cs typeface="Didact Gothic"/>
                  <a:sym typeface="Didact Gothic"/>
                </a:rPr>
                <a:t>模式</a:t>
              </a:r>
              <a:endParaRPr lang="zh-CN"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grpSp>
      <p:sp>
        <p:nvSpPr>
          <p:cNvPr id="11" name="文字方塊 10">
            <a:extLst>
              <a:ext uri="{FF2B5EF4-FFF2-40B4-BE49-F238E27FC236}">
                <a16:creationId xmlns:a16="http://schemas.microsoft.com/office/drawing/2014/main" id="{ED3717CA-B400-DD5B-222F-1338B9DCB973}"/>
              </a:ext>
            </a:extLst>
          </p:cNvPr>
          <p:cNvSpPr txBox="1"/>
          <p:nvPr/>
        </p:nvSpPr>
        <p:spPr>
          <a:xfrm>
            <a:off x="541020" y="1497533"/>
            <a:ext cx="3230880" cy="369332"/>
          </a:xfrm>
          <a:prstGeom prst="rect">
            <a:avLst/>
          </a:prstGeom>
          <a:noFill/>
        </p:spPr>
        <p:txBody>
          <a:bodyPr wrap="square" rtlCol="0">
            <a:spAutoFit/>
          </a:bodyPr>
          <a:lstStyle/>
          <a:p>
            <a:pPr marL="0" lvl="0" indent="0" rtl="0">
              <a:spcBef>
                <a:spcPts val="0"/>
              </a:spcBef>
              <a:spcAft>
                <a:spcPts val="0"/>
              </a:spcAft>
              <a:buNone/>
            </a:pPr>
            <a:r>
              <a:rPr lang="zh-TW" altLang="en-US" sz="1800"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新增資料  </a:t>
            </a:r>
            <a:r>
              <a:rPr lang="zh-TW"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刪除資料  </a:t>
            </a:r>
            <a:r>
              <a:rPr lang="zh-TW" altLang="en-US" sz="1800" b="1" dirty="0">
                <a:solidFill>
                  <a:schemeClr val="accent4">
                    <a:lumMod val="65000"/>
                  </a:schemeClr>
                </a:solidFill>
                <a:latin typeface="微軟正黑體" panose="020B0604030504040204" pitchFamily="34" charset="-120"/>
                <a:ea typeface="微軟正黑體" panose="020B0604030504040204" pitchFamily="34" charset="-120"/>
                <a:cs typeface="Didact Gothic"/>
                <a:sym typeface="Didact Gothic"/>
              </a:rPr>
              <a:t>編輯資料</a:t>
            </a:r>
            <a:endParaRPr lang="zh-CN" altLang="en-US" sz="1800" b="1" dirty="0">
              <a:solidFill>
                <a:schemeClr val="accent4">
                  <a:lumMod val="65000"/>
                </a:schemeClr>
              </a:solidFill>
              <a:latin typeface="微軟正黑體" panose="020B0604030504040204" pitchFamily="34" charset="-120"/>
              <a:ea typeface="微軟正黑體" panose="020B0604030504040204" pitchFamily="34" charset="-120"/>
              <a:cs typeface="Didact Gothic"/>
              <a:sym typeface="Didact Gothic"/>
            </a:endParaRPr>
          </a:p>
        </p:txBody>
      </p:sp>
      <p:cxnSp>
        <p:nvCxnSpPr>
          <p:cNvPr id="12" name="Google Shape;4067;p61">
            <a:extLst>
              <a:ext uri="{FF2B5EF4-FFF2-40B4-BE49-F238E27FC236}">
                <a16:creationId xmlns:a16="http://schemas.microsoft.com/office/drawing/2014/main" id="{07D668B5-B668-E7D1-44E6-B46F5D870764}"/>
              </a:ext>
            </a:extLst>
          </p:cNvPr>
          <p:cNvCxnSpPr>
            <a:cxnSpLocks/>
          </p:cNvCxnSpPr>
          <p:nvPr/>
        </p:nvCxnSpPr>
        <p:spPr>
          <a:xfrm>
            <a:off x="1676400" y="1866865"/>
            <a:ext cx="868680" cy="0"/>
          </a:xfrm>
          <a:prstGeom prst="straightConnector1">
            <a:avLst/>
          </a:prstGeom>
          <a:noFill/>
          <a:ln w="34925" cap="rnd" cmpd="sng">
            <a:solidFill>
              <a:schemeClr val="accent2"/>
            </a:solidFill>
            <a:prstDash val="solid"/>
            <a:round/>
            <a:headEnd type="none" w="med" len="med"/>
            <a:tailEnd type="none" w="med" len="med"/>
          </a:ln>
        </p:spPr>
      </p:cxnSp>
      <p:pic>
        <p:nvPicPr>
          <p:cNvPr id="2" name="圖片 1">
            <a:extLst>
              <a:ext uri="{FF2B5EF4-FFF2-40B4-BE49-F238E27FC236}">
                <a16:creationId xmlns:a16="http://schemas.microsoft.com/office/drawing/2014/main" id="{09F1FE62-4B47-58F1-9B55-C02CAEBA2AF3}"/>
              </a:ext>
            </a:extLst>
          </p:cNvPr>
          <p:cNvPicPr>
            <a:picLocks noChangeAspect="1"/>
          </p:cNvPicPr>
          <p:nvPr/>
        </p:nvPicPr>
        <p:blipFill>
          <a:blip r:embed="rId3"/>
          <a:stretch>
            <a:fillRect/>
          </a:stretch>
        </p:blipFill>
        <p:spPr>
          <a:xfrm>
            <a:off x="4823462" y="2734671"/>
            <a:ext cx="3149600" cy="1969135"/>
          </a:xfrm>
          <a:prstGeom prst="rect">
            <a:avLst/>
          </a:prstGeom>
        </p:spPr>
      </p:pic>
      <p:pic>
        <p:nvPicPr>
          <p:cNvPr id="3" name="圖片 2">
            <a:extLst>
              <a:ext uri="{FF2B5EF4-FFF2-40B4-BE49-F238E27FC236}">
                <a16:creationId xmlns:a16="http://schemas.microsoft.com/office/drawing/2014/main" id="{1428BA5D-7391-2C22-C911-0B84D543705F}"/>
              </a:ext>
            </a:extLst>
          </p:cNvPr>
          <p:cNvPicPr>
            <a:picLocks noChangeAspect="1"/>
          </p:cNvPicPr>
          <p:nvPr/>
        </p:nvPicPr>
        <p:blipFill>
          <a:blip r:embed="rId4"/>
          <a:stretch>
            <a:fillRect/>
          </a:stretch>
        </p:blipFill>
        <p:spPr>
          <a:xfrm>
            <a:off x="577636" y="4066174"/>
            <a:ext cx="3876024" cy="302140"/>
          </a:xfrm>
          <a:prstGeom prst="rect">
            <a:avLst/>
          </a:prstGeom>
        </p:spPr>
      </p:pic>
    </p:spTree>
    <p:extLst>
      <p:ext uri="{BB962C8B-B14F-4D97-AF65-F5344CB8AC3E}">
        <p14:creationId xmlns:p14="http://schemas.microsoft.com/office/powerpoint/2010/main" val="3577069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欄位、主鍵、外部鍵規劃</a:t>
            </a:r>
          </a:p>
        </p:txBody>
      </p:sp>
      <p:sp>
        <p:nvSpPr>
          <p:cNvPr id="13" name="文字方塊 12">
            <a:extLst>
              <a:ext uri="{FF2B5EF4-FFF2-40B4-BE49-F238E27FC236}">
                <a16:creationId xmlns:a16="http://schemas.microsoft.com/office/drawing/2014/main" id="{FEB9D139-E509-9756-30A7-EC84B7750503}"/>
              </a:ext>
            </a:extLst>
          </p:cNvPr>
          <p:cNvSpPr txBox="1"/>
          <p:nvPr/>
        </p:nvSpPr>
        <p:spPr>
          <a:xfrm>
            <a:off x="541020" y="1497533"/>
            <a:ext cx="3230880" cy="369332"/>
          </a:xfrm>
          <a:prstGeom prst="rect">
            <a:avLst/>
          </a:prstGeom>
          <a:noFill/>
        </p:spPr>
        <p:txBody>
          <a:bodyPr wrap="square" rtlCol="0">
            <a:spAutoFit/>
          </a:bodyPr>
          <a:lstStyle/>
          <a:p>
            <a:pPr marL="0" lvl="0" indent="0" rtl="0">
              <a:spcBef>
                <a:spcPts val="0"/>
              </a:spcBef>
              <a:spcAft>
                <a:spcPts val="0"/>
              </a:spcAft>
              <a:buNone/>
            </a:pPr>
            <a:r>
              <a:rPr lang="zh-TW" altLang="en-US" sz="1800"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新增資料  刪除資料  </a:t>
            </a:r>
            <a:r>
              <a:rPr lang="zh-TW"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編輯資料</a:t>
            </a:r>
            <a:endParaRPr lang="zh-CN"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endParaRPr>
          </a:p>
        </p:txBody>
      </p:sp>
      <p:cxnSp>
        <p:nvCxnSpPr>
          <p:cNvPr id="14" name="Google Shape;4067;p61">
            <a:extLst>
              <a:ext uri="{FF2B5EF4-FFF2-40B4-BE49-F238E27FC236}">
                <a16:creationId xmlns:a16="http://schemas.microsoft.com/office/drawing/2014/main" id="{716B1ACA-0E6C-A752-FF84-D8848A606123}"/>
              </a:ext>
            </a:extLst>
          </p:cNvPr>
          <p:cNvCxnSpPr>
            <a:cxnSpLocks/>
          </p:cNvCxnSpPr>
          <p:nvPr/>
        </p:nvCxnSpPr>
        <p:spPr>
          <a:xfrm>
            <a:off x="2697223" y="1850151"/>
            <a:ext cx="868680" cy="0"/>
          </a:xfrm>
          <a:prstGeom prst="straightConnector1">
            <a:avLst/>
          </a:prstGeom>
          <a:noFill/>
          <a:ln w="34925" cap="rnd" cmpd="sng">
            <a:solidFill>
              <a:schemeClr val="accent2"/>
            </a:solidFill>
            <a:prstDash val="solid"/>
            <a:round/>
            <a:headEnd type="none" w="med" len="med"/>
            <a:tailEnd type="none" w="med" len="med"/>
          </a:ln>
        </p:spPr>
      </p:cxnSp>
      <p:sp>
        <p:nvSpPr>
          <p:cNvPr id="16" name="文字方塊 15">
            <a:extLst>
              <a:ext uri="{FF2B5EF4-FFF2-40B4-BE49-F238E27FC236}">
                <a16:creationId xmlns:a16="http://schemas.microsoft.com/office/drawing/2014/main" id="{CF9C4A75-66F7-006D-82AE-00476BA59BEF}"/>
              </a:ext>
            </a:extLst>
          </p:cNvPr>
          <p:cNvSpPr txBox="1"/>
          <p:nvPr/>
        </p:nvSpPr>
        <p:spPr>
          <a:xfrm>
            <a:off x="2293619" y="1944943"/>
            <a:ext cx="2956561" cy="369332"/>
          </a:xfrm>
          <a:prstGeom prst="rect">
            <a:avLst/>
          </a:prstGeom>
          <a:noFill/>
        </p:spPr>
        <p:txBody>
          <a:bodyPr wrap="square" rtlCol="0">
            <a:spAutoFit/>
          </a:bodyPr>
          <a:lstStyle/>
          <a:p>
            <a:pPr marL="0" lvl="0" indent="0" rtl="0">
              <a:spcBef>
                <a:spcPts val="0"/>
              </a:spcBef>
              <a:spcAft>
                <a:spcPts val="0"/>
              </a:spcAft>
              <a:buNone/>
            </a:pPr>
            <a:r>
              <a:rPr lang="zh-TW" altLang="en-US" sz="1800" b="1" dirty="0">
                <a:solidFill>
                  <a:schemeClr val="bg1">
                    <a:lumMod val="10000"/>
                  </a:schemeClr>
                </a:solidFill>
                <a:latin typeface="微軟正黑體" panose="020B0604030504040204" pitchFamily="34" charset="-120"/>
                <a:ea typeface="微軟正黑體" panose="020B0604030504040204" pitchFamily="34" charset="-120"/>
                <a:cs typeface="Didact Gothic"/>
                <a:sym typeface="Didact Gothic"/>
              </a:rPr>
              <a:t>     </a:t>
            </a:r>
            <a:r>
              <a:rPr lang="en-US" altLang="zh-TW"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1.</a:t>
            </a:r>
            <a:r>
              <a:rPr lang="zh-TW" altLang="en-US"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預設模式   </a:t>
            </a:r>
            <a:r>
              <a:rPr lang="en-US" altLang="zh-TW"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2.ON</a:t>
            </a:r>
            <a:r>
              <a:rPr lang="zh-TW" altLang="en-US"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 </a:t>
            </a:r>
            <a:r>
              <a:rPr lang="en-US" altLang="zh-TW"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DELETE</a:t>
            </a:r>
            <a:r>
              <a:rPr lang="zh-TW" altLang="en-US"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rPr>
              <a:t>模式</a:t>
            </a:r>
            <a:endParaRPr lang="zh-CN" altLang="en-US" sz="1800" b="1" dirty="0">
              <a:solidFill>
                <a:schemeClr val="accent3">
                  <a:lumMod val="65000"/>
                </a:schemeClr>
              </a:solidFill>
              <a:latin typeface="微軟正黑體" panose="020B0604030504040204" pitchFamily="34" charset="-120"/>
              <a:ea typeface="微軟正黑體" panose="020B0604030504040204" pitchFamily="34" charset="-120"/>
              <a:cs typeface="Didact Gothic"/>
              <a:sym typeface="Didact Gothic"/>
            </a:endParaRPr>
          </a:p>
        </p:txBody>
      </p:sp>
      <p:sp>
        <p:nvSpPr>
          <p:cNvPr id="17" name="文字方塊 16">
            <a:extLst>
              <a:ext uri="{FF2B5EF4-FFF2-40B4-BE49-F238E27FC236}">
                <a16:creationId xmlns:a16="http://schemas.microsoft.com/office/drawing/2014/main" id="{1C16FFE2-9C28-1F95-B9DB-9BF41DB08194}"/>
              </a:ext>
            </a:extLst>
          </p:cNvPr>
          <p:cNvSpPr txBox="1"/>
          <p:nvPr/>
        </p:nvSpPr>
        <p:spPr>
          <a:xfrm>
            <a:off x="1006926" y="2858933"/>
            <a:ext cx="7615468" cy="872355"/>
          </a:xfrm>
          <a:prstGeom prst="rect">
            <a:avLst/>
          </a:prstGeom>
          <a:noFill/>
        </p:spPr>
        <p:txBody>
          <a:bodyPr wrap="square">
            <a:spAutoFit/>
          </a:bodyPr>
          <a:lstStyle/>
          <a:p>
            <a:pPr>
              <a:lnSpc>
                <a:spcPct val="150000"/>
              </a:lnSpc>
            </a:pPr>
            <a:r>
              <a:rPr lang="zh-TW" altLang="en-US" sz="1800" b="1" dirty="0">
                <a:latin typeface="微軟正黑體" panose="020B0604030504040204" pitchFamily="34" charset="-120"/>
                <a:ea typeface="微軟正黑體" panose="020B0604030504040204" pitchFamily="34" charset="-120"/>
              </a:rPr>
              <a:t>編輯和刪除一樣，</a:t>
            </a:r>
            <a:r>
              <a:rPr lang="zh-TW" altLang="en-US" sz="1800" b="1" dirty="0">
                <a:solidFill>
                  <a:srgbClr val="FF0000"/>
                </a:solidFill>
                <a:latin typeface="微軟正黑體" panose="020B0604030504040204" pitchFamily="34" charset="-120"/>
                <a:ea typeface="微軟正黑體" panose="020B0604030504040204" pitchFamily="34" charset="-120"/>
              </a:rPr>
              <a:t>預設情況</a:t>
            </a:r>
            <a:r>
              <a:rPr lang="zh-TW" altLang="en-US" sz="1800" b="1" dirty="0">
                <a:latin typeface="微軟正黑體" panose="020B0604030504040204" pitchFamily="34" charset="-120"/>
                <a:ea typeface="微軟正黑體" panose="020B0604030504040204" pitchFamily="34" charset="-120"/>
              </a:rPr>
              <a:t>下無法直接改變綁定外鍵的欄位</a:t>
            </a:r>
          </a:p>
          <a:p>
            <a:pPr>
              <a:lnSpc>
                <a:spcPct val="150000"/>
              </a:lnSpc>
            </a:pPr>
            <a:r>
              <a:rPr lang="en-US" altLang="zh-TW" sz="18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sym typeface="Wingdings" panose="05000000000000000000" pitchFamily="2" charset="2"/>
              </a:rPr>
              <a:t></a:t>
            </a:r>
            <a:r>
              <a:rPr lang="zh-TW" altLang="en-US" sz="1800" dirty="0">
                <a:solidFill>
                  <a:srgbClr val="000000"/>
                </a:solidFill>
                <a:effectLst/>
                <a:latin typeface="微軟正黑體" panose="020B0604030504040204" pitchFamily="34" charset="-120"/>
                <a:ea typeface="微軟正黑體" panose="020B0604030504040204" pitchFamily="34" charset="-120"/>
                <a:cs typeface="微軟正黑體" panose="020B0604030504040204" pitchFamily="34" charset="-120"/>
                <a:sym typeface="Wingdings" panose="05000000000000000000" pitchFamily="2" charset="2"/>
              </a:rPr>
              <a:t> </a:t>
            </a:r>
            <a:r>
              <a:rPr lang="zh-TW" altLang="en-US" sz="1800" b="1" dirty="0">
                <a:latin typeface="微軟正黑體" panose="020B0604030504040204" pitchFamily="34" charset="-120"/>
                <a:ea typeface="微軟正黑體" panose="020B0604030504040204" pitchFamily="34" charset="-120"/>
              </a:rPr>
              <a:t>根據不同需求，在資料表建立時設定對應需求</a:t>
            </a:r>
            <a:r>
              <a:rPr lang="en-US" altLang="zh-TW" sz="1800" b="1" dirty="0">
                <a:solidFill>
                  <a:srgbClr val="FF0000"/>
                </a:solidFill>
                <a:latin typeface="微軟正黑體" panose="020B0604030504040204" pitchFamily="34" charset="-120"/>
                <a:ea typeface="微軟正黑體" panose="020B0604030504040204" pitchFamily="34" charset="-120"/>
              </a:rPr>
              <a:t>ON UPDATE</a:t>
            </a:r>
            <a:r>
              <a:rPr lang="zh-TW" altLang="en-US" sz="1800" b="1" dirty="0">
                <a:solidFill>
                  <a:srgbClr val="FF0000"/>
                </a:solidFill>
                <a:latin typeface="微軟正黑體" panose="020B0604030504040204" pitchFamily="34" charset="-120"/>
                <a:ea typeface="微軟正黑體" panose="020B0604030504040204" pitchFamily="34" charset="-120"/>
              </a:rPr>
              <a:t>模式</a:t>
            </a:r>
          </a:p>
        </p:txBody>
      </p:sp>
    </p:spTree>
    <p:extLst>
      <p:ext uri="{BB962C8B-B14F-4D97-AF65-F5344CB8AC3E}">
        <p14:creationId xmlns:p14="http://schemas.microsoft.com/office/powerpoint/2010/main" val="1050650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flipH="1">
            <a:off x="753079" y="5509129"/>
            <a:ext cx="45719" cy="45719"/>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flipH="1">
            <a:off x="2953155" y="5497580"/>
            <a:ext cx="45719" cy="5918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2" y="531603"/>
            <a:ext cx="8021235"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III.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編輯導致多個資料表變動？</a:t>
            </a:r>
          </a:p>
        </p:txBody>
      </p:sp>
      <p:graphicFrame>
        <p:nvGraphicFramePr>
          <p:cNvPr id="10" name="表格 9">
            <a:extLst>
              <a:ext uri="{FF2B5EF4-FFF2-40B4-BE49-F238E27FC236}">
                <a16:creationId xmlns:a16="http://schemas.microsoft.com/office/drawing/2014/main" id="{4BBE2452-827F-E80F-3D6B-0037D725E58E}"/>
              </a:ext>
            </a:extLst>
          </p:cNvPr>
          <p:cNvGraphicFramePr>
            <a:graphicFrameLocks noGrp="1"/>
          </p:cNvGraphicFramePr>
          <p:nvPr/>
        </p:nvGraphicFramePr>
        <p:xfrm>
          <a:off x="7010795" y="1534697"/>
          <a:ext cx="1504390" cy="566932"/>
        </p:xfrm>
        <a:graphic>
          <a:graphicData uri="http://schemas.openxmlformats.org/drawingml/2006/table">
            <a:tbl>
              <a:tblPr/>
              <a:tblGrid>
                <a:gridCol w="353974">
                  <a:extLst>
                    <a:ext uri="{9D8B030D-6E8A-4147-A177-3AD203B41FA5}">
                      <a16:colId xmlns:a16="http://schemas.microsoft.com/office/drawing/2014/main" val="2307860731"/>
                    </a:ext>
                  </a:extLst>
                </a:gridCol>
                <a:gridCol w="353974">
                  <a:extLst>
                    <a:ext uri="{9D8B030D-6E8A-4147-A177-3AD203B41FA5}">
                      <a16:colId xmlns:a16="http://schemas.microsoft.com/office/drawing/2014/main" val="983869067"/>
                    </a:ext>
                  </a:extLst>
                </a:gridCol>
                <a:gridCol w="442468">
                  <a:extLst>
                    <a:ext uri="{9D8B030D-6E8A-4147-A177-3AD203B41FA5}">
                      <a16:colId xmlns:a16="http://schemas.microsoft.com/office/drawing/2014/main" val="461302113"/>
                    </a:ext>
                  </a:extLst>
                </a:gridCol>
                <a:gridCol w="353974">
                  <a:extLst>
                    <a:ext uri="{9D8B030D-6E8A-4147-A177-3AD203B41FA5}">
                      <a16:colId xmlns:a16="http://schemas.microsoft.com/office/drawing/2014/main" val="3840779400"/>
                    </a:ext>
                  </a:extLst>
                </a:gridCol>
              </a:tblGrid>
              <a:tr h="283466">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預約編號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就診號碼</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姓名</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門診編號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1859299"/>
                  </a:ext>
                </a:extLst>
              </a:tr>
              <a:tr h="283466">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AP0015</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林世一</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CN0025</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840404"/>
                  </a:ext>
                </a:extLst>
              </a:tr>
            </a:tbl>
          </a:graphicData>
        </a:graphic>
      </p:graphicFrame>
      <p:graphicFrame>
        <p:nvGraphicFramePr>
          <p:cNvPr id="11" name="表格 10">
            <a:extLst>
              <a:ext uri="{FF2B5EF4-FFF2-40B4-BE49-F238E27FC236}">
                <a16:creationId xmlns:a16="http://schemas.microsoft.com/office/drawing/2014/main" id="{0EA4F901-E659-48AE-5B5F-A0223E369E92}"/>
              </a:ext>
            </a:extLst>
          </p:cNvPr>
          <p:cNvGraphicFramePr>
            <a:graphicFrameLocks noGrp="1"/>
          </p:cNvGraphicFramePr>
          <p:nvPr/>
        </p:nvGraphicFramePr>
        <p:xfrm>
          <a:off x="7010795" y="2796454"/>
          <a:ext cx="1504390" cy="566932"/>
        </p:xfrm>
        <a:graphic>
          <a:graphicData uri="http://schemas.openxmlformats.org/drawingml/2006/table">
            <a:tbl>
              <a:tblPr/>
              <a:tblGrid>
                <a:gridCol w="353974">
                  <a:extLst>
                    <a:ext uri="{9D8B030D-6E8A-4147-A177-3AD203B41FA5}">
                      <a16:colId xmlns:a16="http://schemas.microsoft.com/office/drawing/2014/main" val="3745079777"/>
                    </a:ext>
                  </a:extLst>
                </a:gridCol>
                <a:gridCol w="353974">
                  <a:extLst>
                    <a:ext uri="{9D8B030D-6E8A-4147-A177-3AD203B41FA5}">
                      <a16:colId xmlns:a16="http://schemas.microsoft.com/office/drawing/2014/main" val="623944026"/>
                    </a:ext>
                  </a:extLst>
                </a:gridCol>
                <a:gridCol w="442468">
                  <a:extLst>
                    <a:ext uri="{9D8B030D-6E8A-4147-A177-3AD203B41FA5}">
                      <a16:colId xmlns:a16="http://schemas.microsoft.com/office/drawing/2014/main" val="248608577"/>
                    </a:ext>
                  </a:extLst>
                </a:gridCol>
                <a:gridCol w="353974">
                  <a:extLst>
                    <a:ext uri="{9D8B030D-6E8A-4147-A177-3AD203B41FA5}">
                      <a16:colId xmlns:a16="http://schemas.microsoft.com/office/drawing/2014/main" val="2095425583"/>
                    </a:ext>
                  </a:extLst>
                </a:gridCol>
              </a:tblGrid>
              <a:tr h="283466">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預約編號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就診號碼</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姓名</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門診編號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3167118"/>
                  </a:ext>
                </a:extLst>
              </a:tr>
              <a:tr h="283466">
                <a:tc>
                  <a:txBody>
                    <a:bodyPr/>
                    <a:lstStyle/>
                    <a:p>
                      <a:pPr algn="l" fontAlgn="ctr"/>
                      <a:r>
                        <a:rPr lang="en-US" sz="900" b="0" i="0" u="none" strike="noStrike">
                          <a:solidFill>
                            <a:srgbClr val="000000"/>
                          </a:solidFill>
                          <a:effectLst/>
                          <a:latin typeface="微軟正黑體" panose="020B0604030504040204" pitchFamily="34" charset="-120"/>
                          <a:ea typeface="微軟正黑體" panose="020B0604030504040204" pitchFamily="34" charset="-120"/>
                        </a:rPr>
                        <a:t>AP0015</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林世民</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CDD9"/>
                    </a:solidFill>
                  </a:tcPr>
                </a:tc>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CN0025</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3096402"/>
                  </a:ext>
                </a:extLst>
              </a:tr>
            </a:tbl>
          </a:graphicData>
        </a:graphic>
      </p:graphicFrame>
      <p:graphicFrame>
        <p:nvGraphicFramePr>
          <p:cNvPr id="12" name="表格 11">
            <a:extLst>
              <a:ext uri="{FF2B5EF4-FFF2-40B4-BE49-F238E27FC236}">
                <a16:creationId xmlns:a16="http://schemas.microsoft.com/office/drawing/2014/main" id="{703EBA5D-D1B8-9918-19EC-9874E574E519}"/>
              </a:ext>
            </a:extLst>
          </p:cNvPr>
          <p:cNvGraphicFramePr>
            <a:graphicFrameLocks noGrp="1"/>
          </p:cNvGraphicFramePr>
          <p:nvPr/>
        </p:nvGraphicFramePr>
        <p:xfrm>
          <a:off x="6894043" y="4001664"/>
          <a:ext cx="1621142" cy="566932"/>
        </p:xfrm>
        <a:graphic>
          <a:graphicData uri="http://schemas.openxmlformats.org/drawingml/2006/table">
            <a:tbl>
              <a:tblPr/>
              <a:tblGrid>
                <a:gridCol w="381445">
                  <a:extLst>
                    <a:ext uri="{9D8B030D-6E8A-4147-A177-3AD203B41FA5}">
                      <a16:colId xmlns:a16="http://schemas.microsoft.com/office/drawing/2014/main" val="3989307925"/>
                    </a:ext>
                  </a:extLst>
                </a:gridCol>
                <a:gridCol w="381445">
                  <a:extLst>
                    <a:ext uri="{9D8B030D-6E8A-4147-A177-3AD203B41FA5}">
                      <a16:colId xmlns:a16="http://schemas.microsoft.com/office/drawing/2014/main" val="14063594"/>
                    </a:ext>
                  </a:extLst>
                </a:gridCol>
                <a:gridCol w="476807">
                  <a:extLst>
                    <a:ext uri="{9D8B030D-6E8A-4147-A177-3AD203B41FA5}">
                      <a16:colId xmlns:a16="http://schemas.microsoft.com/office/drawing/2014/main" val="2103459250"/>
                    </a:ext>
                  </a:extLst>
                </a:gridCol>
                <a:gridCol w="381445">
                  <a:extLst>
                    <a:ext uri="{9D8B030D-6E8A-4147-A177-3AD203B41FA5}">
                      <a16:colId xmlns:a16="http://schemas.microsoft.com/office/drawing/2014/main" val="2968068528"/>
                    </a:ext>
                  </a:extLst>
                </a:gridCol>
              </a:tblGrid>
              <a:tr h="283466">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預約編號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就診號碼</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身分證字號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門診編號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9757168"/>
                  </a:ext>
                </a:extLst>
              </a:tr>
              <a:tr h="283466">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AP0015</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微軟正黑體" panose="020B0604030504040204" pitchFamily="34" charset="-120"/>
                          <a:ea typeface="微軟正黑體" panose="020B0604030504040204" pitchFamily="34" charset="-120"/>
                        </a:rPr>
                        <a:t>N123450001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CN0025</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057636"/>
                  </a:ext>
                </a:extLst>
              </a:tr>
            </a:tbl>
          </a:graphicData>
        </a:graphic>
      </p:graphicFrame>
      <p:graphicFrame>
        <p:nvGraphicFramePr>
          <p:cNvPr id="14" name="表格 13">
            <a:extLst>
              <a:ext uri="{FF2B5EF4-FFF2-40B4-BE49-F238E27FC236}">
                <a16:creationId xmlns:a16="http://schemas.microsoft.com/office/drawing/2014/main" id="{311F97B2-4E20-DD29-DBEE-0770F9C863B8}"/>
              </a:ext>
            </a:extLst>
          </p:cNvPr>
          <p:cNvGraphicFramePr>
            <a:graphicFrameLocks noGrp="1"/>
          </p:cNvGraphicFramePr>
          <p:nvPr/>
        </p:nvGraphicFramePr>
        <p:xfrm>
          <a:off x="3503838" y="1534697"/>
          <a:ext cx="3053024" cy="566932"/>
        </p:xfrm>
        <a:graphic>
          <a:graphicData uri="http://schemas.openxmlformats.org/drawingml/2006/table">
            <a:tbl>
              <a:tblPr/>
              <a:tblGrid>
                <a:gridCol w="353974">
                  <a:extLst>
                    <a:ext uri="{9D8B030D-6E8A-4147-A177-3AD203B41FA5}">
                      <a16:colId xmlns:a16="http://schemas.microsoft.com/office/drawing/2014/main" val="1452803943"/>
                    </a:ext>
                  </a:extLst>
                </a:gridCol>
                <a:gridCol w="353974">
                  <a:extLst>
                    <a:ext uri="{9D8B030D-6E8A-4147-A177-3AD203B41FA5}">
                      <a16:colId xmlns:a16="http://schemas.microsoft.com/office/drawing/2014/main" val="625377680"/>
                    </a:ext>
                  </a:extLst>
                </a:gridCol>
                <a:gridCol w="524640">
                  <a:extLst>
                    <a:ext uri="{9D8B030D-6E8A-4147-A177-3AD203B41FA5}">
                      <a16:colId xmlns:a16="http://schemas.microsoft.com/office/drawing/2014/main" val="363512470"/>
                    </a:ext>
                  </a:extLst>
                </a:gridCol>
                <a:gridCol w="606812">
                  <a:extLst>
                    <a:ext uri="{9D8B030D-6E8A-4147-A177-3AD203B41FA5}">
                      <a16:colId xmlns:a16="http://schemas.microsoft.com/office/drawing/2014/main" val="162352631"/>
                    </a:ext>
                  </a:extLst>
                </a:gridCol>
                <a:gridCol w="688984">
                  <a:extLst>
                    <a:ext uri="{9D8B030D-6E8A-4147-A177-3AD203B41FA5}">
                      <a16:colId xmlns:a16="http://schemas.microsoft.com/office/drawing/2014/main" val="4256871327"/>
                    </a:ext>
                  </a:extLst>
                </a:gridCol>
                <a:gridCol w="524640">
                  <a:extLst>
                    <a:ext uri="{9D8B030D-6E8A-4147-A177-3AD203B41FA5}">
                      <a16:colId xmlns:a16="http://schemas.microsoft.com/office/drawing/2014/main" val="1068020397"/>
                    </a:ext>
                  </a:extLst>
                </a:gridCol>
              </a:tblGrid>
              <a:tr h="283466">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試算編號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保險類別</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費用項目編號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姓名</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藥品部分負擔編號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服務種類編號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2781770"/>
                  </a:ext>
                </a:extLst>
              </a:tr>
              <a:tr h="283466">
                <a:tc>
                  <a:txBody>
                    <a:bodyPr/>
                    <a:lstStyle/>
                    <a:p>
                      <a:pPr algn="l" fontAlgn="ctr"/>
                      <a:r>
                        <a:rPr lang="en-US" sz="900" b="0" i="0" u="none" strike="noStrike">
                          <a:solidFill>
                            <a:srgbClr val="000000"/>
                          </a:solidFill>
                          <a:effectLst/>
                          <a:latin typeface="微軟正黑體" panose="020B0604030504040204" pitchFamily="34" charset="-120"/>
                          <a:ea typeface="微軟正黑體" panose="020B0604030504040204" pitchFamily="34" charset="-120"/>
                        </a:rPr>
                        <a:t>TB0001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健保</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微軟正黑體" panose="020B0604030504040204" pitchFamily="34" charset="-120"/>
                          <a:ea typeface="微軟正黑體" panose="020B0604030504040204" pitchFamily="34" charset="-120"/>
                        </a:rPr>
                        <a:t>EI0001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林世一</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MP0001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SC0001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9471514"/>
                  </a:ext>
                </a:extLst>
              </a:tr>
            </a:tbl>
          </a:graphicData>
        </a:graphic>
      </p:graphicFrame>
      <p:graphicFrame>
        <p:nvGraphicFramePr>
          <p:cNvPr id="15" name="表格 14">
            <a:extLst>
              <a:ext uri="{FF2B5EF4-FFF2-40B4-BE49-F238E27FC236}">
                <a16:creationId xmlns:a16="http://schemas.microsoft.com/office/drawing/2014/main" id="{31E27C95-E63B-2C2E-87DE-862433C30F36}"/>
              </a:ext>
            </a:extLst>
          </p:cNvPr>
          <p:cNvGraphicFramePr>
            <a:graphicFrameLocks noGrp="1"/>
          </p:cNvGraphicFramePr>
          <p:nvPr/>
        </p:nvGraphicFramePr>
        <p:xfrm>
          <a:off x="3503837" y="2796454"/>
          <a:ext cx="3053024" cy="566932"/>
        </p:xfrm>
        <a:graphic>
          <a:graphicData uri="http://schemas.openxmlformats.org/drawingml/2006/table">
            <a:tbl>
              <a:tblPr/>
              <a:tblGrid>
                <a:gridCol w="353974">
                  <a:extLst>
                    <a:ext uri="{9D8B030D-6E8A-4147-A177-3AD203B41FA5}">
                      <a16:colId xmlns:a16="http://schemas.microsoft.com/office/drawing/2014/main" val="4260957745"/>
                    </a:ext>
                  </a:extLst>
                </a:gridCol>
                <a:gridCol w="353974">
                  <a:extLst>
                    <a:ext uri="{9D8B030D-6E8A-4147-A177-3AD203B41FA5}">
                      <a16:colId xmlns:a16="http://schemas.microsoft.com/office/drawing/2014/main" val="2853365431"/>
                    </a:ext>
                  </a:extLst>
                </a:gridCol>
                <a:gridCol w="524640">
                  <a:extLst>
                    <a:ext uri="{9D8B030D-6E8A-4147-A177-3AD203B41FA5}">
                      <a16:colId xmlns:a16="http://schemas.microsoft.com/office/drawing/2014/main" val="232172977"/>
                    </a:ext>
                  </a:extLst>
                </a:gridCol>
                <a:gridCol w="606812">
                  <a:extLst>
                    <a:ext uri="{9D8B030D-6E8A-4147-A177-3AD203B41FA5}">
                      <a16:colId xmlns:a16="http://schemas.microsoft.com/office/drawing/2014/main" val="2980089672"/>
                    </a:ext>
                  </a:extLst>
                </a:gridCol>
                <a:gridCol w="688984">
                  <a:extLst>
                    <a:ext uri="{9D8B030D-6E8A-4147-A177-3AD203B41FA5}">
                      <a16:colId xmlns:a16="http://schemas.microsoft.com/office/drawing/2014/main" val="652747667"/>
                    </a:ext>
                  </a:extLst>
                </a:gridCol>
                <a:gridCol w="524640">
                  <a:extLst>
                    <a:ext uri="{9D8B030D-6E8A-4147-A177-3AD203B41FA5}">
                      <a16:colId xmlns:a16="http://schemas.microsoft.com/office/drawing/2014/main" val="3948329889"/>
                    </a:ext>
                  </a:extLst>
                </a:gridCol>
              </a:tblGrid>
              <a:tr h="283466">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試算編號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保險類別</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費用項目編號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姓名</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藥品部分負擔編號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服務種類編號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2985729"/>
                  </a:ext>
                </a:extLst>
              </a:tr>
              <a:tr h="283466">
                <a:tc>
                  <a:txBody>
                    <a:bodyPr/>
                    <a:lstStyle/>
                    <a:p>
                      <a:pPr algn="l" fontAlgn="ctr"/>
                      <a:r>
                        <a:rPr lang="en-US" sz="900" b="0" i="0" u="none" strike="noStrike">
                          <a:solidFill>
                            <a:srgbClr val="000000"/>
                          </a:solidFill>
                          <a:effectLst/>
                          <a:latin typeface="微軟正黑體" panose="020B0604030504040204" pitchFamily="34" charset="-120"/>
                          <a:ea typeface="微軟正黑體" panose="020B0604030504040204" pitchFamily="34" charset="-120"/>
                        </a:rPr>
                        <a:t>TB0001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健保</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EI0001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林世民</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CDD9"/>
                    </a:solidFill>
                  </a:tcPr>
                </a:tc>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MP0001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SC0001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6186675"/>
                  </a:ext>
                </a:extLst>
              </a:tr>
            </a:tbl>
          </a:graphicData>
        </a:graphic>
      </p:graphicFrame>
      <p:graphicFrame>
        <p:nvGraphicFramePr>
          <p:cNvPr id="16" name="表格 15">
            <a:extLst>
              <a:ext uri="{FF2B5EF4-FFF2-40B4-BE49-F238E27FC236}">
                <a16:creationId xmlns:a16="http://schemas.microsoft.com/office/drawing/2014/main" id="{15D06D2D-8DDF-7168-3BA2-81BD41F05F3D}"/>
              </a:ext>
            </a:extLst>
          </p:cNvPr>
          <p:cNvGraphicFramePr>
            <a:graphicFrameLocks noGrp="1"/>
          </p:cNvGraphicFramePr>
          <p:nvPr/>
        </p:nvGraphicFramePr>
        <p:xfrm>
          <a:off x="3503837" y="4001664"/>
          <a:ext cx="3053024" cy="566932"/>
        </p:xfrm>
        <a:graphic>
          <a:graphicData uri="http://schemas.openxmlformats.org/drawingml/2006/table">
            <a:tbl>
              <a:tblPr/>
              <a:tblGrid>
                <a:gridCol w="353974">
                  <a:extLst>
                    <a:ext uri="{9D8B030D-6E8A-4147-A177-3AD203B41FA5}">
                      <a16:colId xmlns:a16="http://schemas.microsoft.com/office/drawing/2014/main" val="348367002"/>
                    </a:ext>
                  </a:extLst>
                </a:gridCol>
                <a:gridCol w="353974">
                  <a:extLst>
                    <a:ext uri="{9D8B030D-6E8A-4147-A177-3AD203B41FA5}">
                      <a16:colId xmlns:a16="http://schemas.microsoft.com/office/drawing/2014/main" val="1063216545"/>
                    </a:ext>
                  </a:extLst>
                </a:gridCol>
                <a:gridCol w="524640">
                  <a:extLst>
                    <a:ext uri="{9D8B030D-6E8A-4147-A177-3AD203B41FA5}">
                      <a16:colId xmlns:a16="http://schemas.microsoft.com/office/drawing/2014/main" val="313672646"/>
                    </a:ext>
                  </a:extLst>
                </a:gridCol>
                <a:gridCol w="606812">
                  <a:extLst>
                    <a:ext uri="{9D8B030D-6E8A-4147-A177-3AD203B41FA5}">
                      <a16:colId xmlns:a16="http://schemas.microsoft.com/office/drawing/2014/main" val="1372718907"/>
                    </a:ext>
                  </a:extLst>
                </a:gridCol>
                <a:gridCol w="688984">
                  <a:extLst>
                    <a:ext uri="{9D8B030D-6E8A-4147-A177-3AD203B41FA5}">
                      <a16:colId xmlns:a16="http://schemas.microsoft.com/office/drawing/2014/main" val="3908179315"/>
                    </a:ext>
                  </a:extLst>
                </a:gridCol>
                <a:gridCol w="524640">
                  <a:extLst>
                    <a:ext uri="{9D8B030D-6E8A-4147-A177-3AD203B41FA5}">
                      <a16:colId xmlns:a16="http://schemas.microsoft.com/office/drawing/2014/main" val="339394522"/>
                    </a:ext>
                  </a:extLst>
                </a:gridCol>
              </a:tblGrid>
              <a:tr h="283466">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試算編號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保險類別</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費用項目編號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病患身分證字號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藥品部分負擔編號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服務種類編號</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4771801"/>
                  </a:ext>
                </a:extLst>
              </a:tr>
              <a:tr h="283466">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TB0001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健保</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微軟正黑體" panose="020B0604030504040204" pitchFamily="34" charset="-120"/>
                          <a:ea typeface="微軟正黑體" panose="020B0604030504040204" pitchFamily="34" charset="-120"/>
                        </a:rPr>
                        <a:t>EI0001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微軟正黑體" panose="020B0604030504040204" pitchFamily="34" charset="-120"/>
                          <a:ea typeface="微軟正黑體" panose="020B0604030504040204" pitchFamily="34" charset="-120"/>
                        </a:rPr>
                        <a:t>N123450001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微軟正黑體" panose="020B0604030504040204" pitchFamily="34" charset="-120"/>
                          <a:ea typeface="微軟正黑體" panose="020B0604030504040204" pitchFamily="34" charset="-120"/>
                        </a:rPr>
                        <a:t>MP0001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SC0001</a:t>
                      </a:r>
                    </a:p>
                  </a:txBody>
                  <a:tcPr marL="5793" marR="5793" marT="579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3393054"/>
                  </a:ext>
                </a:extLst>
              </a:tr>
            </a:tbl>
          </a:graphicData>
        </a:graphic>
      </p:graphicFrame>
      <p:graphicFrame>
        <p:nvGraphicFramePr>
          <p:cNvPr id="17" name="表格 16">
            <a:extLst>
              <a:ext uri="{FF2B5EF4-FFF2-40B4-BE49-F238E27FC236}">
                <a16:creationId xmlns:a16="http://schemas.microsoft.com/office/drawing/2014/main" id="{9EE01C66-FD99-9D49-27ED-23C2C20A560D}"/>
              </a:ext>
            </a:extLst>
          </p:cNvPr>
          <p:cNvGraphicFramePr>
            <a:graphicFrameLocks noGrp="1"/>
          </p:cNvGraphicFramePr>
          <p:nvPr/>
        </p:nvGraphicFramePr>
        <p:xfrm>
          <a:off x="329354" y="1534697"/>
          <a:ext cx="2720550" cy="705752"/>
        </p:xfrm>
        <a:graphic>
          <a:graphicData uri="http://schemas.openxmlformats.org/drawingml/2006/table">
            <a:tbl>
              <a:tblPr/>
              <a:tblGrid>
                <a:gridCol w="277736">
                  <a:extLst>
                    <a:ext uri="{9D8B030D-6E8A-4147-A177-3AD203B41FA5}">
                      <a16:colId xmlns:a16="http://schemas.microsoft.com/office/drawing/2014/main" val="146291215"/>
                    </a:ext>
                  </a:extLst>
                </a:gridCol>
                <a:gridCol w="448165">
                  <a:extLst>
                    <a:ext uri="{9D8B030D-6E8A-4147-A177-3AD203B41FA5}">
                      <a16:colId xmlns:a16="http://schemas.microsoft.com/office/drawing/2014/main" val="190755452"/>
                    </a:ext>
                  </a:extLst>
                </a:gridCol>
                <a:gridCol w="302985">
                  <a:extLst>
                    <a:ext uri="{9D8B030D-6E8A-4147-A177-3AD203B41FA5}">
                      <a16:colId xmlns:a16="http://schemas.microsoft.com/office/drawing/2014/main" val="4059604381"/>
                    </a:ext>
                  </a:extLst>
                </a:gridCol>
                <a:gridCol w="972076">
                  <a:extLst>
                    <a:ext uri="{9D8B030D-6E8A-4147-A177-3AD203B41FA5}">
                      <a16:colId xmlns:a16="http://schemas.microsoft.com/office/drawing/2014/main" val="815715611"/>
                    </a:ext>
                  </a:extLst>
                </a:gridCol>
                <a:gridCol w="366106">
                  <a:extLst>
                    <a:ext uri="{9D8B030D-6E8A-4147-A177-3AD203B41FA5}">
                      <a16:colId xmlns:a16="http://schemas.microsoft.com/office/drawing/2014/main" val="1920461620"/>
                    </a:ext>
                  </a:extLst>
                </a:gridCol>
                <a:gridCol w="353482">
                  <a:extLst>
                    <a:ext uri="{9D8B030D-6E8A-4147-A177-3AD203B41FA5}">
                      <a16:colId xmlns:a16="http://schemas.microsoft.com/office/drawing/2014/main" val="1727346409"/>
                    </a:ext>
                  </a:extLst>
                </a:gridCol>
              </a:tblGrid>
              <a:tr h="283458">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姓名</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電話</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生日</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住址</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身高</a:t>
                      </a: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a:t>
                      </a:r>
                      <a:r>
                        <a:rPr lang="en-US" sz="900" b="0" i="0" u="none" strike="noStrike">
                          <a:solidFill>
                            <a:srgbClr val="000000"/>
                          </a:solidFill>
                          <a:effectLst/>
                          <a:latin typeface="微軟正黑體" panose="020B0604030504040204" pitchFamily="34" charset="-120"/>
                          <a:ea typeface="微軟正黑體" panose="020B0604030504040204" pitchFamily="34" charset="-120"/>
                        </a:rPr>
                        <a:t>CM)</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體重</a:t>
                      </a: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a:t>
                      </a:r>
                      <a:r>
                        <a:rPr lang="en-US" sz="900" b="0" i="0" u="none" strike="noStrike" dirty="0">
                          <a:solidFill>
                            <a:srgbClr val="000000"/>
                          </a:solidFill>
                          <a:effectLst/>
                          <a:latin typeface="微軟正黑體" panose="020B0604030504040204" pitchFamily="34" charset="-120"/>
                          <a:ea typeface="微軟正黑體" panose="020B0604030504040204" pitchFamily="34" charset="-120"/>
                        </a:rPr>
                        <a:t>KG)</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825663"/>
                  </a:ext>
                </a:extLst>
              </a:tr>
              <a:tr h="422294">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林世一</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0951-000-001</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1987/1/1</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桃園市中壢區中北路</a:t>
                      </a: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200</a:t>
                      </a: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號</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174.1</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65.1</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29225"/>
                  </a:ext>
                </a:extLst>
              </a:tr>
            </a:tbl>
          </a:graphicData>
        </a:graphic>
      </p:graphicFrame>
      <p:graphicFrame>
        <p:nvGraphicFramePr>
          <p:cNvPr id="18" name="表格 17">
            <a:extLst>
              <a:ext uri="{FF2B5EF4-FFF2-40B4-BE49-F238E27FC236}">
                <a16:creationId xmlns:a16="http://schemas.microsoft.com/office/drawing/2014/main" id="{9F36704B-396B-2F44-E90F-2339F57DF9FD}"/>
              </a:ext>
            </a:extLst>
          </p:cNvPr>
          <p:cNvGraphicFramePr>
            <a:graphicFrameLocks noGrp="1"/>
          </p:cNvGraphicFramePr>
          <p:nvPr/>
        </p:nvGraphicFramePr>
        <p:xfrm>
          <a:off x="329354" y="2796454"/>
          <a:ext cx="2720550" cy="705752"/>
        </p:xfrm>
        <a:graphic>
          <a:graphicData uri="http://schemas.openxmlformats.org/drawingml/2006/table">
            <a:tbl>
              <a:tblPr/>
              <a:tblGrid>
                <a:gridCol w="277736">
                  <a:extLst>
                    <a:ext uri="{9D8B030D-6E8A-4147-A177-3AD203B41FA5}">
                      <a16:colId xmlns:a16="http://schemas.microsoft.com/office/drawing/2014/main" val="336738554"/>
                    </a:ext>
                  </a:extLst>
                </a:gridCol>
                <a:gridCol w="448165">
                  <a:extLst>
                    <a:ext uri="{9D8B030D-6E8A-4147-A177-3AD203B41FA5}">
                      <a16:colId xmlns:a16="http://schemas.microsoft.com/office/drawing/2014/main" val="2774739666"/>
                    </a:ext>
                  </a:extLst>
                </a:gridCol>
                <a:gridCol w="302985">
                  <a:extLst>
                    <a:ext uri="{9D8B030D-6E8A-4147-A177-3AD203B41FA5}">
                      <a16:colId xmlns:a16="http://schemas.microsoft.com/office/drawing/2014/main" val="4045857472"/>
                    </a:ext>
                  </a:extLst>
                </a:gridCol>
                <a:gridCol w="972076">
                  <a:extLst>
                    <a:ext uri="{9D8B030D-6E8A-4147-A177-3AD203B41FA5}">
                      <a16:colId xmlns:a16="http://schemas.microsoft.com/office/drawing/2014/main" val="3639697370"/>
                    </a:ext>
                  </a:extLst>
                </a:gridCol>
                <a:gridCol w="366106">
                  <a:extLst>
                    <a:ext uri="{9D8B030D-6E8A-4147-A177-3AD203B41FA5}">
                      <a16:colId xmlns:a16="http://schemas.microsoft.com/office/drawing/2014/main" val="284768624"/>
                    </a:ext>
                  </a:extLst>
                </a:gridCol>
                <a:gridCol w="353482">
                  <a:extLst>
                    <a:ext uri="{9D8B030D-6E8A-4147-A177-3AD203B41FA5}">
                      <a16:colId xmlns:a16="http://schemas.microsoft.com/office/drawing/2014/main" val="4287150290"/>
                    </a:ext>
                  </a:extLst>
                </a:gridCol>
              </a:tblGrid>
              <a:tr h="283458">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姓名</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電話</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生日</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住址</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身高</a:t>
                      </a: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a:t>
                      </a:r>
                      <a:r>
                        <a:rPr lang="en-US" sz="900" b="0" i="0" u="none" strike="noStrike">
                          <a:solidFill>
                            <a:srgbClr val="000000"/>
                          </a:solidFill>
                          <a:effectLst/>
                          <a:latin typeface="微軟正黑體" panose="020B0604030504040204" pitchFamily="34" charset="-120"/>
                          <a:ea typeface="微軟正黑體" panose="020B0604030504040204" pitchFamily="34" charset="-120"/>
                        </a:rPr>
                        <a:t>CM)</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體重</a:t>
                      </a: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a:t>
                      </a:r>
                      <a:r>
                        <a:rPr lang="en-US" sz="900" b="0" i="0" u="none" strike="noStrike">
                          <a:solidFill>
                            <a:srgbClr val="000000"/>
                          </a:solidFill>
                          <a:effectLst/>
                          <a:latin typeface="微軟正黑體" panose="020B0604030504040204" pitchFamily="34" charset="-120"/>
                          <a:ea typeface="微軟正黑體" panose="020B0604030504040204" pitchFamily="34" charset="-120"/>
                        </a:rPr>
                        <a:t>KG)</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2505418"/>
                  </a:ext>
                </a:extLst>
              </a:tr>
              <a:tr h="422294">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林世民</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CDD9"/>
                    </a:solidFill>
                  </a:tcPr>
                </a:tc>
                <a:tc>
                  <a:txBody>
                    <a:bodyPr/>
                    <a:lstStyle/>
                    <a:p>
                      <a:pPr algn="l"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0951-000-001</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1987/1/1</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桃園市中壢區中北路</a:t>
                      </a: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200</a:t>
                      </a: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號</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174.1</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65.1</a:t>
                      </a: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6879366"/>
                  </a:ext>
                </a:extLst>
              </a:tr>
            </a:tbl>
          </a:graphicData>
        </a:graphic>
      </p:graphicFrame>
      <p:graphicFrame>
        <p:nvGraphicFramePr>
          <p:cNvPr id="20" name="表格 19">
            <a:extLst>
              <a:ext uri="{FF2B5EF4-FFF2-40B4-BE49-F238E27FC236}">
                <a16:creationId xmlns:a16="http://schemas.microsoft.com/office/drawing/2014/main" id="{0E7E00DD-39CB-C0EE-8842-9122FBBA0DED}"/>
              </a:ext>
            </a:extLst>
          </p:cNvPr>
          <p:cNvGraphicFramePr>
            <a:graphicFrameLocks noGrp="1"/>
          </p:cNvGraphicFramePr>
          <p:nvPr/>
        </p:nvGraphicFramePr>
        <p:xfrm>
          <a:off x="329354" y="3998693"/>
          <a:ext cx="2903396" cy="438197"/>
        </p:xfrm>
        <a:graphic>
          <a:graphicData uri="http://schemas.openxmlformats.org/drawingml/2006/table">
            <a:tbl>
              <a:tblPr/>
              <a:tblGrid>
                <a:gridCol w="405664">
                  <a:extLst>
                    <a:ext uri="{9D8B030D-6E8A-4147-A177-3AD203B41FA5}">
                      <a16:colId xmlns:a16="http://schemas.microsoft.com/office/drawing/2014/main" val="3253720157"/>
                    </a:ext>
                  </a:extLst>
                </a:gridCol>
                <a:gridCol w="254989">
                  <a:extLst>
                    <a:ext uri="{9D8B030D-6E8A-4147-A177-3AD203B41FA5}">
                      <a16:colId xmlns:a16="http://schemas.microsoft.com/office/drawing/2014/main" val="378188383"/>
                    </a:ext>
                  </a:extLst>
                </a:gridCol>
                <a:gridCol w="411459">
                  <a:extLst>
                    <a:ext uri="{9D8B030D-6E8A-4147-A177-3AD203B41FA5}">
                      <a16:colId xmlns:a16="http://schemas.microsoft.com/office/drawing/2014/main" val="1450010136"/>
                    </a:ext>
                  </a:extLst>
                </a:gridCol>
                <a:gridCol w="278170">
                  <a:extLst>
                    <a:ext uri="{9D8B030D-6E8A-4147-A177-3AD203B41FA5}">
                      <a16:colId xmlns:a16="http://schemas.microsoft.com/office/drawing/2014/main" val="661263889"/>
                    </a:ext>
                  </a:extLst>
                </a:gridCol>
                <a:gridCol w="892461">
                  <a:extLst>
                    <a:ext uri="{9D8B030D-6E8A-4147-A177-3AD203B41FA5}">
                      <a16:colId xmlns:a16="http://schemas.microsoft.com/office/drawing/2014/main" val="2422995477"/>
                    </a:ext>
                  </a:extLst>
                </a:gridCol>
                <a:gridCol w="336122">
                  <a:extLst>
                    <a:ext uri="{9D8B030D-6E8A-4147-A177-3AD203B41FA5}">
                      <a16:colId xmlns:a16="http://schemas.microsoft.com/office/drawing/2014/main" val="2206578741"/>
                    </a:ext>
                  </a:extLst>
                </a:gridCol>
                <a:gridCol w="324531">
                  <a:extLst>
                    <a:ext uri="{9D8B030D-6E8A-4147-A177-3AD203B41FA5}">
                      <a16:colId xmlns:a16="http://schemas.microsoft.com/office/drawing/2014/main" val="653815847"/>
                    </a:ext>
                  </a:extLst>
                </a:gridCol>
              </a:tblGrid>
              <a:tr h="217062">
                <a:tc>
                  <a:txBody>
                    <a:bodyPr/>
                    <a:lstStyle/>
                    <a:p>
                      <a:pPr algn="l" fontAlgn="ctr"/>
                      <a:r>
                        <a:rPr lang="zh-TW" altLang="en-US" sz="700" b="0" i="0" u="none" strike="noStrike">
                          <a:solidFill>
                            <a:srgbClr val="000000"/>
                          </a:solidFill>
                          <a:effectLst/>
                          <a:latin typeface="微軟正黑體" panose="020B0604030504040204" pitchFamily="34" charset="-120"/>
                          <a:ea typeface="微軟正黑體" panose="020B0604030504040204" pitchFamily="34" charset="-120"/>
                        </a:rPr>
                        <a:t>身分證字號</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CDD9"/>
                    </a:solidFill>
                  </a:tcPr>
                </a:tc>
                <a:tc>
                  <a:txBody>
                    <a:bodyPr/>
                    <a:lstStyle/>
                    <a:p>
                      <a:pPr algn="l" fontAlgn="ctr"/>
                      <a:r>
                        <a:rPr lang="zh-TW" altLang="en-US" sz="700" b="0" i="0" u="none" strike="noStrike" dirty="0">
                          <a:solidFill>
                            <a:srgbClr val="000000"/>
                          </a:solidFill>
                          <a:effectLst/>
                          <a:latin typeface="微軟正黑體" panose="020B0604030504040204" pitchFamily="34" charset="-120"/>
                          <a:ea typeface="微軟正黑體" panose="020B0604030504040204" pitchFamily="34" charset="-120"/>
                        </a:rPr>
                        <a:t>姓名</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l" fontAlgn="ctr"/>
                      <a:r>
                        <a:rPr lang="zh-TW" altLang="en-US" sz="700" b="0" i="0" u="none" strike="noStrike">
                          <a:solidFill>
                            <a:srgbClr val="000000"/>
                          </a:solidFill>
                          <a:effectLst/>
                          <a:latin typeface="微軟正黑體" panose="020B0604030504040204" pitchFamily="34" charset="-120"/>
                          <a:ea typeface="微軟正黑體" panose="020B0604030504040204" pitchFamily="34" charset="-120"/>
                        </a:rPr>
                        <a:t>電話</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700" b="0" i="0" u="none" strike="noStrike">
                          <a:solidFill>
                            <a:srgbClr val="000000"/>
                          </a:solidFill>
                          <a:effectLst/>
                          <a:latin typeface="微軟正黑體" panose="020B0604030504040204" pitchFamily="34" charset="-120"/>
                          <a:ea typeface="微軟正黑體" panose="020B0604030504040204" pitchFamily="34" charset="-120"/>
                        </a:rPr>
                        <a:t>生日</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700" b="0" i="0" u="none" strike="noStrike" dirty="0">
                          <a:solidFill>
                            <a:srgbClr val="000000"/>
                          </a:solidFill>
                          <a:effectLst/>
                          <a:latin typeface="微軟正黑體" panose="020B0604030504040204" pitchFamily="34" charset="-120"/>
                          <a:ea typeface="微軟正黑體" panose="020B0604030504040204" pitchFamily="34" charset="-120"/>
                        </a:rPr>
                        <a:t>住址</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700" b="0" i="0" u="none" strike="noStrike">
                          <a:solidFill>
                            <a:srgbClr val="000000"/>
                          </a:solidFill>
                          <a:effectLst/>
                          <a:latin typeface="微軟正黑體" panose="020B0604030504040204" pitchFamily="34" charset="-120"/>
                          <a:ea typeface="微軟正黑體" panose="020B0604030504040204" pitchFamily="34" charset="-120"/>
                        </a:rPr>
                        <a:t>身高</a:t>
                      </a:r>
                      <a:r>
                        <a:rPr lang="en-US" altLang="zh-TW" sz="700" b="0" i="0" u="none" strike="noStrike">
                          <a:solidFill>
                            <a:srgbClr val="000000"/>
                          </a:solidFill>
                          <a:effectLst/>
                          <a:latin typeface="微軟正黑體" panose="020B0604030504040204" pitchFamily="34" charset="-120"/>
                          <a:ea typeface="微軟正黑體" panose="020B0604030504040204" pitchFamily="34" charset="-120"/>
                        </a:rPr>
                        <a:t>(</a:t>
                      </a:r>
                      <a:r>
                        <a:rPr lang="en-US" sz="700" b="0" i="0" u="none" strike="noStrike">
                          <a:solidFill>
                            <a:srgbClr val="000000"/>
                          </a:solidFill>
                          <a:effectLst/>
                          <a:latin typeface="微軟正黑體" panose="020B0604030504040204" pitchFamily="34" charset="-120"/>
                          <a:ea typeface="微軟正黑體" panose="020B0604030504040204" pitchFamily="34" charset="-120"/>
                        </a:rPr>
                        <a:t>CM)</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700" b="0" i="0" u="none" strike="noStrike">
                          <a:solidFill>
                            <a:srgbClr val="000000"/>
                          </a:solidFill>
                          <a:effectLst/>
                          <a:latin typeface="微軟正黑體" panose="020B0604030504040204" pitchFamily="34" charset="-120"/>
                          <a:ea typeface="微軟正黑體" panose="020B0604030504040204" pitchFamily="34" charset="-120"/>
                        </a:rPr>
                        <a:t>體重</a:t>
                      </a:r>
                      <a:r>
                        <a:rPr lang="en-US" altLang="zh-TW" sz="700" b="0" i="0" u="none" strike="noStrike">
                          <a:solidFill>
                            <a:srgbClr val="000000"/>
                          </a:solidFill>
                          <a:effectLst/>
                          <a:latin typeface="微軟正黑體" panose="020B0604030504040204" pitchFamily="34" charset="-120"/>
                          <a:ea typeface="微軟正黑體" panose="020B0604030504040204" pitchFamily="34" charset="-120"/>
                        </a:rPr>
                        <a:t>(</a:t>
                      </a:r>
                      <a:r>
                        <a:rPr lang="en-US" sz="700" b="0" i="0" u="none" strike="noStrike">
                          <a:solidFill>
                            <a:srgbClr val="000000"/>
                          </a:solidFill>
                          <a:effectLst/>
                          <a:latin typeface="微軟正黑體" panose="020B0604030504040204" pitchFamily="34" charset="-120"/>
                          <a:ea typeface="微軟正黑體" panose="020B0604030504040204" pitchFamily="34" charset="-120"/>
                        </a:rPr>
                        <a:t>KG)</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0775577"/>
                  </a:ext>
                </a:extLst>
              </a:tr>
              <a:tr h="220508">
                <a:tc>
                  <a:txBody>
                    <a:bodyPr/>
                    <a:lstStyle/>
                    <a:p>
                      <a:pPr algn="l" fontAlgn="ctr"/>
                      <a:r>
                        <a:rPr lang="en-US" sz="700" b="0" i="0" u="none" strike="noStrike" dirty="0">
                          <a:solidFill>
                            <a:srgbClr val="000000"/>
                          </a:solidFill>
                          <a:effectLst/>
                          <a:latin typeface="微軟正黑體" panose="020B0604030504040204" pitchFamily="34" charset="-120"/>
                          <a:ea typeface="微軟正黑體" panose="020B0604030504040204" pitchFamily="34" charset="-120"/>
                        </a:rPr>
                        <a:t>N123450001</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CDD9"/>
                    </a:solidFill>
                  </a:tcPr>
                </a:tc>
                <a:tc>
                  <a:txBody>
                    <a:bodyPr/>
                    <a:lstStyle/>
                    <a:p>
                      <a:pPr algn="l" fontAlgn="ctr"/>
                      <a:r>
                        <a:rPr lang="zh-TW" altLang="en-US" sz="700" b="0" i="0" u="none" strike="noStrike" dirty="0">
                          <a:solidFill>
                            <a:srgbClr val="000000"/>
                          </a:solidFill>
                          <a:effectLst/>
                          <a:latin typeface="微軟正黑體" panose="020B0604030504040204" pitchFamily="34" charset="-120"/>
                          <a:ea typeface="微軟正黑體" panose="020B0604030504040204" pitchFamily="34" charset="-120"/>
                        </a:rPr>
                        <a:t>林世民</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CDD9"/>
                    </a:solidFill>
                  </a:tcPr>
                </a:tc>
                <a:tc>
                  <a:txBody>
                    <a:bodyPr/>
                    <a:lstStyle/>
                    <a:p>
                      <a:pPr algn="l" fontAlgn="ctr"/>
                      <a:r>
                        <a:rPr lang="en-US" altLang="zh-TW" sz="700" b="0" i="0" u="none" strike="noStrike" dirty="0">
                          <a:solidFill>
                            <a:srgbClr val="000000"/>
                          </a:solidFill>
                          <a:effectLst/>
                          <a:latin typeface="微軟正黑體" panose="020B0604030504040204" pitchFamily="34" charset="-120"/>
                          <a:ea typeface="微軟正黑體" panose="020B0604030504040204" pitchFamily="34" charset="-120"/>
                        </a:rPr>
                        <a:t>0951-000-001</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700" b="0" i="0" u="none" strike="noStrike" dirty="0">
                          <a:solidFill>
                            <a:srgbClr val="000000"/>
                          </a:solidFill>
                          <a:effectLst/>
                          <a:latin typeface="微軟正黑體" panose="020B0604030504040204" pitchFamily="34" charset="-120"/>
                          <a:ea typeface="微軟正黑體" panose="020B0604030504040204" pitchFamily="34" charset="-120"/>
                        </a:rPr>
                        <a:t>1987/1/1</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700" b="0" i="0" u="none" strike="noStrike" dirty="0">
                          <a:solidFill>
                            <a:srgbClr val="000000"/>
                          </a:solidFill>
                          <a:effectLst/>
                          <a:latin typeface="微軟正黑體" panose="020B0604030504040204" pitchFamily="34" charset="-120"/>
                          <a:ea typeface="微軟正黑體" panose="020B0604030504040204" pitchFamily="34" charset="-120"/>
                        </a:rPr>
                        <a:t>桃園市中壢區中北路</a:t>
                      </a:r>
                      <a:r>
                        <a:rPr lang="en-US" altLang="zh-TW" sz="700" b="0" i="0" u="none" strike="noStrike" dirty="0">
                          <a:solidFill>
                            <a:srgbClr val="000000"/>
                          </a:solidFill>
                          <a:effectLst/>
                          <a:latin typeface="微軟正黑體" panose="020B0604030504040204" pitchFamily="34" charset="-120"/>
                          <a:ea typeface="微軟正黑體" panose="020B0604030504040204" pitchFamily="34" charset="-120"/>
                        </a:rPr>
                        <a:t>200</a:t>
                      </a:r>
                      <a:r>
                        <a:rPr lang="zh-TW" altLang="en-US" sz="700" b="0" i="0" u="none" strike="noStrike" dirty="0">
                          <a:solidFill>
                            <a:srgbClr val="000000"/>
                          </a:solidFill>
                          <a:effectLst/>
                          <a:latin typeface="微軟正黑體" panose="020B0604030504040204" pitchFamily="34" charset="-120"/>
                          <a:ea typeface="微軟正黑體" panose="020B0604030504040204" pitchFamily="34" charset="-120"/>
                        </a:rPr>
                        <a:t>號</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700" b="0" i="0" u="none" strike="noStrike" dirty="0">
                          <a:solidFill>
                            <a:srgbClr val="000000"/>
                          </a:solidFill>
                          <a:effectLst/>
                          <a:latin typeface="微軟正黑體" panose="020B0604030504040204" pitchFamily="34" charset="-120"/>
                          <a:ea typeface="微軟正黑體" panose="020B0604030504040204" pitchFamily="34" charset="-120"/>
                        </a:rPr>
                        <a:t>174.1</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zh-TW" sz="700" b="0" i="0" u="none" strike="noStrike" dirty="0">
                          <a:solidFill>
                            <a:srgbClr val="000000"/>
                          </a:solidFill>
                          <a:effectLst/>
                          <a:latin typeface="微軟正黑體" panose="020B0604030504040204" pitchFamily="34" charset="-120"/>
                          <a:ea typeface="微軟正黑體" panose="020B0604030504040204" pitchFamily="34" charset="-120"/>
                        </a:rPr>
                        <a:t>65.1</a:t>
                      </a:r>
                    </a:p>
                  </a:txBody>
                  <a:tcPr marL="4329" marR="4329" marT="43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3751041"/>
                  </a:ext>
                </a:extLst>
              </a:tr>
            </a:tbl>
          </a:graphicData>
        </a:graphic>
      </p:graphicFrame>
      <p:sp>
        <p:nvSpPr>
          <p:cNvPr id="22" name="文字方塊 21">
            <a:extLst>
              <a:ext uri="{FF2B5EF4-FFF2-40B4-BE49-F238E27FC236}">
                <a16:creationId xmlns:a16="http://schemas.microsoft.com/office/drawing/2014/main" id="{6835AFFC-7687-840B-FE04-606E2968FFB6}"/>
              </a:ext>
            </a:extLst>
          </p:cNvPr>
          <p:cNvSpPr txBox="1"/>
          <p:nvPr/>
        </p:nvSpPr>
        <p:spPr>
          <a:xfrm>
            <a:off x="228769" y="2462538"/>
            <a:ext cx="4340406" cy="301557"/>
          </a:xfrm>
          <a:prstGeom prst="rect">
            <a:avLst/>
          </a:prstGeom>
          <a:noFill/>
        </p:spPr>
        <p:txBody>
          <a:bodyPr wrap="square">
            <a:spAutoFit/>
          </a:bodyPr>
          <a:lstStyle/>
          <a:p>
            <a:pPr lvl="0" algn="just">
              <a:lnSpc>
                <a:spcPct val="104000"/>
              </a:lnSpc>
              <a:spcAft>
                <a:spcPts val="800"/>
              </a:spcAft>
            </a:pPr>
            <a:r>
              <a:rPr lang="zh-TW" altLang="en-US" b="1" kern="100" dirty="0">
                <a:latin typeface="微軟正黑體" panose="020B0604030504040204" pitchFamily="34" charset="-120"/>
                <a:ea typeface="微軟正黑體" panose="020B0604030504040204" pitchFamily="34" charset="-120"/>
              </a:rPr>
              <a:t>林世ㄧ改名成</a:t>
            </a:r>
            <a:r>
              <a:rPr lang="zh-TW" altLang="en-US" b="1" kern="100" dirty="0">
                <a:solidFill>
                  <a:srgbClr val="5975BB"/>
                </a:solidFill>
                <a:latin typeface="微軟正黑體" panose="020B0604030504040204" pitchFamily="34" charset="-120"/>
                <a:ea typeface="微軟正黑體" panose="020B0604030504040204" pitchFamily="34" charset="-120"/>
              </a:rPr>
              <a:t>林世民</a:t>
            </a:r>
            <a:r>
              <a:rPr lang="zh-TW" altLang="en-US" b="1" kern="100" dirty="0">
                <a:solidFill>
                  <a:schemeClr val="bg1">
                    <a:lumMod val="10000"/>
                  </a:schemeClr>
                </a:solidFill>
                <a:latin typeface="微軟正黑體" panose="020B0604030504040204" pitchFamily="34" charset="-120"/>
                <a:ea typeface="微軟正黑體" panose="020B0604030504040204" pitchFamily="34" charset="-120"/>
              </a:rPr>
              <a:t>，</a:t>
            </a:r>
            <a:r>
              <a:rPr lang="zh-TW" altLang="en-US" b="1" kern="100" dirty="0">
                <a:solidFill>
                  <a:srgbClr val="5975BB"/>
                </a:solidFill>
                <a:latin typeface="微軟正黑體" panose="020B0604030504040204" pitchFamily="34" charset="-120"/>
                <a:ea typeface="微軟正黑體" panose="020B0604030504040204" pitchFamily="34" charset="-120"/>
              </a:rPr>
              <a:t>三個資料表</a:t>
            </a:r>
            <a:r>
              <a:rPr lang="zh-TW" altLang="en-US" b="1" kern="100" dirty="0">
                <a:solidFill>
                  <a:schemeClr val="bg1">
                    <a:lumMod val="10000"/>
                  </a:schemeClr>
                </a:solidFill>
                <a:latin typeface="微軟正黑體" panose="020B0604030504040204" pitchFamily="34" charset="-120"/>
                <a:ea typeface="微軟正黑體" panose="020B0604030504040204" pitchFamily="34" charset="-120"/>
              </a:rPr>
              <a:t>都須改更改姓名</a:t>
            </a:r>
            <a:endParaRPr lang="zh-TW" altLang="zh-TW" sz="1100" b="1" kern="100" dirty="0">
              <a:solidFill>
                <a:schemeClr val="bg1">
                  <a:lumMod val="10000"/>
                </a:schemeClr>
              </a:solidFill>
              <a:effectLst/>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027A00E8-99AC-DE48-8824-8BF877CC8052}"/>
              </a:ext>
            </a:extLst>
          </p:cNvPr>
          <p:cNvSpPr txBox="1"/>
          <p:nvPr/>
        </p:nvSpPr>
        <p:spPr>
          <a:xfrm>
            <a:off x="205108" y="3653931"/>
            <a:ext cx="5378828" cy="301557"/>
          </a:xfrm>
          <a:prstGeom prst="rect">
            <a:avLst/>
          </a:prstGeom>
          <a:noFill/>
        </p:spPr>
        <p:txBody>
          <a:bodyPr wrap="square">
            <a:spAutoFit/>
          </a:bodyPr>
          <a:lstStyle/>
          <a:p>
            <a:pPr lvl="0" algn="just">
              <a:lnSpc>
                <a:spcPct val="104000"/>
              </a:lnSpc>
              <a:spcAft>
                <a:spcPts val="800"/>
              </a:spcAft>
            </a:pPr>
            <a:r>
              <a:rPr lang="zh-TW" altLang="en-US" b="1" kern="100" dirty="0">
                <a:solidFill>
                  <a:srgbClr val="5975BB"/>
                </a:solidFill>
                <a:latin typeface="微軟正黑體" panose="020B0604030504040204" pitchFamily="34" charset="-120"/>
                <a:ea typeface="微軟正黑體" panose="020B0604030504040204" pitchFamily="34" charset="-120"/>
              </a:rPr>
              <a:t>增加身份證字號</a:t>
            </a:r>
            <a:r>
              <a:rPr lang="en-US" altLang="zh-TW" b="1" kern="100" dirty="0">
                <a:latin typeface="微軟正黑體" panose="020B0604030504040204" pitchFamily="34" charset="-120"/>
                <a:ea typeface="微軟正黑體" panose="020B0604030504040204" pitchFamily="34" charset="-120"/>
              </a:rPr>
              <a:t>(</a:t>
            </a:r>
            <a:r>
              <a:rPr lang="zh-TW" altLang="en-US" b="1" kern="100" dirty="0">
                <a:latin typeface="微軟正黑體" panose="020B0604030504040204" pitchFamily="34" charset="-120"/>
                <a:ea typeface="微軟正黑體" panose="020B0604030504040204" pitchFamily="34" charset="-120"/>
              </a:rPr>
              <a:t>相當於編號</a:t>
            </a:r>
            <a:r>
              <a:rPr lang="en-US" altLang="zh-TW" b="1" kern="100" dirty="0">
                <a:latin typeface="微軟正黑體" panose="020B0604030504040204" pitchFamily="34" charset="-120"/>
                <a:ea typeface="微軟正黑體" panose="020B0604030504040204" pitchFamily="34" charset="-120"/>
              </a:rPr>
              <a:t>)</a:t>
            </a:r>
            <a:r>
              <a:rPr lang="zh-TW" altLang="en-US" b="1" kern="100" dirty="0">
                <a:latin typeface="微軟正黑體" panose="020B0604030504040204" pitchFamily="34" charset="-120"/>
                <a:ea typeface="微軟正黑體" panose="020B0604030504040204" pitchFamily="34" charset="-120"/>
              </a:rPr>
              <a:t>，只需更改</a:t>
            </a:r>
            <a:r>
              <a:rPr lang="zh-TW" altLang="en-US" b="1" kern="100" dirty="0">
                <a:solidFill>
                  <a:srgbClr val="5975BB"/>
                </a:solidFill>
                <a:latin typeface="微軟正黑體" panose="020B0604030504040204" pitchFamily="34" charset="-120"/>
                <a:ea typeface="微軟正黑體" panose="020B0604030504040204" pitchFamily="34" charset="-120"/>
              </a:rPr>
              <a:t>ㄧ個資料表</a:t>
            </a:r>
            <a:r>
              <a:rPr lang="zh-TW" altLang="en-US" b="1" kern="100" dirty="0">
                <a:latin typeface="微軟正黑體" panose="020B0604030504040204" pitchFamily="34" charset="-120"/>
                <a:ea typeface="微軟正黑體" panose="020B0604030504040204" pitchFamily="34" charset="-120"/>
              </a:rPr>
              <a:t>的姓名欄位</a:t>
            </a:r>
            <a:endParaRPr lang="zh-TW" altLang="zh-TW" sz="1100" b="1" kern="100" dirty="0">
              <a:solidFill>
                <a:schemeClr val="bg1">
                  <a:lumMod val="10000"/>
                </a:schemeClr>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15831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微軟正黑體" panose="020B0604030504040204" pitchFamily="34" charset="-120"/>
              <a:ea typeface="微軟正黑體" panose="020B0604030504040204" pitchFamily="34" charset="-120"/>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50138"/>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2" name="Google Shape;1387;p50">
            <a:extLst>
              <a:ext uri="{FF2B5EF4-FFF2-40B4-BE49-F238E27FC236}">
                <a16:creationId xmlns:a16="http://schemas.microsoft.com/office/drawing/2014/main" id="{1FD15C61-1F1B-5133-45DA-094F3AC70B3D}"/>
              </a:ext>
            </a:extLst>
          </p:cNvPr>
          <p:cNvSpPr/>
          <p:nvPr/>
        </p:nvSpPr>
        <p:spPr>
          <a:xfrm>
            <a:off x="837077" y="2093225"/>
            <a:ext cx="3122803" cy="191230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 name="Google Shape;1388;p50">
            <a:extLst>
              <a:ext uri="{FF2B5EF4-FFF2-40B4-BE49-F238E27FC236}">
                <a16:creationId xmlns:a16="http://schemas.microsoft.com/office/drawing/2014/main" id="{1D319394-89E5-370A-07BE-ECCBDEA834DD}"/>
              </a:ext>
            </a:extLst>
          </p:cNvPr>
          <p:cNvSpPr txBox="1"/>
          <p:nvPr/>
        </p:nvSpPr>
        <p:spPr>
          <a:xfrm>
            <a:off x="1621178" y="1808264"/>
            <a:ext cx="15546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500" b="1" dirty="0">
                <a:solidFill>
                  <a:schemeClr val="tx1"/>
                </a:solidFill>
                <a:latin typeface="微軟正黑體" panose="020B0604030504040204" pitchFamily="34" charset="-120"/>
                <a:ea typeface="微軟正黑體" panose="020B0604030504040204" pitchFamily="34" charset="-120"/>
                <a:cs typeface="Didact Gothic"/>
                <a:sym typeface="Didact Gothic"/>
              </a:rPr>
              <a:t>初步想法</a:t>
            </a:r>
            <a:endParaRPr sz="25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8" name="文字方塊 7">
            <a:extLst>
              <a:ext uri="{FF2B5EF4-FFF2-40B4-BE49-F238E27FC236}">
                <a16:creationId xmlns:a16="http://schemas.microsoft.com/office/drawing/2014/main" id="{773A87C5-C407-ACC8-78F3-522890C2160B}"/>
              </a:ext>
            </a:extLst>
          </p:cNvPr>
          <p:cNvSpPr txBox="1"/>
          <p:nvPr/>
        </p:nvSpPr>
        <p:spPr>
          <a:xfrm>
            <a:off x="1023100" y="2624747"/>
            <a:ext cx="2750756" cy="872355"/>
          </a:xfrm>
          <a:prstGeom prst="rect">
            <a:avLst/>
          </a:prstGeom>
          <a:noFill/>
        </p:spPr>
        <p:txBody>
          <a:bodyPr wrap="square" rtlCol="0">
            <a:spAutoFit/>
          </a:bodyPr>
          <a:lstStyle/>
          <a:p>
            <a:pPr algn="ctr">
              <a:lnSpc>
                <a:spcPct val="150000"/>
              </a:lnSpc>
            </a:pPr>
            <a:r>
              <a:rPr lang="zh-TW" altLang="zh-TW" sz="1800" dirty="0">
                <a:solidFill>
                  <a:srgbClr val="000000"/>
                </a:solidFill>
                <a:effectLst/>
                <a:ea typeface="微軟正黑體" panose="020B0604030504040204" pitchFamily="34" charset="-120"/>
                <a:cs typeface="微軟正黑體" panose="020B0604030504040204" pitchFamily="34" charset="-120"/>
              </a:rPr>
              <a:t>資料儲存</a:t>
            </a:r>
            <a:r>
              <a:rPr lang="en-US" altLang="zh-TW" sz="1800" dirty="0">
                <a:solidFill>
                  <a:srgbClr val="000000"/>
                </a:solidFill>
                <a:effectLst/>
                <a:ea typeface="微軟正黑體" panose="020B0604030504040204" pitchFamily="34" charset="-120"/>
                <a:cs typeface="微軟正黑體" panose="020B0604030504040204" pitchFamily="34" charset="-120"/>
              </a:rPr>
              <a:t>.csv</a:t>
            </a:r>
          </a:p>
          <a:p>
            <a:pPr algn="ctr">
              <a:lnSpc>
                <a:spcPct val="150000"/>
              </a:lnSpc>
            </a:pPr>
            <a:r>
              <a:rPr lang="zh-TW" altLang="zh-TW" sz="1800" dirty="0">
                <a:solidFill>
                  <a:srgbClr val="000000"/>
                </a:solidFill>
                <a:effectLst/>
                <a:ea typeface="微軟正黑體" panose="020B0604030504040204" pitchFamily="34" charset="-120"/>
                <a:cs typeface="微軟正黑體" panose="020B0604030504040204" pitchFamily="34" charset="-120"/>
              </a:rPr>
              <a:t>把</a:t>
            </a:r>
            <a:r>
              <a:rPr lang="en-US" altLang="zh-TW" sz="1800" dirty="0">
                <a:solidFill>
                  <a:srgbClr val="000000"/>
                </a:solidFill>
                <a:effectLst/>
                <a:ea typeface="微軟正黑體" panose="020B0604030504040204" pitchFamily="34" charset="-120"/>
                <a:cs typeface="微軟正黑體" panose="020B0604030504040204" pitchFamily="34" charset="-120"/>
              </a:rPr>
              <a:t>csv</a:t>
            </a:r>
            <a:r>
              <a:rPr lang="zh-TW" altLang="zh-TW" sz="1800" dirty="0">
                <a:solidFill>
                  <a:srgbClr val="000000"/>
                </a:solidFill>
                <a:effectLst/>
                <a:ea typeface="微軟正黑體" panose="020B0604030504040204" pitchFamily="34" charset="-120"/>
                <a:cs typeface="微軟正黑體" panose="020B0604030504040204" pitchFamily="34" charset="-120"/>
              </a:rPr>
              <a:t>直接匯入</a:t>
            </a:r>
            <a:r>
              <a:rPr lang="en-US" altLang="zh-TW" sz="1800" dirty="0">
                <a:solidFill>
                  <a:srgbClr val="000000"/>
                </a:solidFill>
                <a:effectLst/>
                <a:ea typeface="微軟正黑體" panose="020B0604030504040204" pitchFamily="34" charset="-120"/>
                <a:cs typeface="微軟正黑體" panose="020B0604030504040204" pitchFamily="34" charset="-120"/>
              </a:rPr>
              <a:t>MySQL</a:t>
            </a:r>
            <a:r>
              <a:rPr lang="zh-TW" altLang="zh-TW" sz="1800" dirty="0">
                <a:solidFill>
                  <a:srgbClr val="000000"/>
                </a:solidFill>
                <a:effectLst/>
                <a:ea typeface="微軟正黑體" panose="020B0604030504040204" pitchFamily="34" charset="-120"/>
                <a:cs typeface="微軟正黑體" panose="020B0604030504040204" pitchFamily="34" charset="-120"/>
              </a:rPr>
              <a:t>內</a:t>
            </a:r>
            <a:endParaRPr lang="zh-TW" altLang="en-US" dirty="0"/>
          </a:p>
        </p:txBody>
      </p:sp>
      <p:sp>
        <p:nvSpPr>
          <p:cNvPr id="11" name="文字方塊 10">
            <a:extLst>
              <a:ext uri="{FF2B5EF4-FFF2-40B4-BE49-F238E27FC236}">
                <a16:creationId xmlns:a16="http://schemas.microsoft.com/office/drawing/2014/main" id="{0BF3E82C-DC4E-7839-90CC-65054651DF20}"/>
              </a:ext>
            </a:extLst>
          </p:cNvPr>
          <p:cNvSpPr txBox="1"/>
          <p:nvPr/>
        </p:nvSpPr>
        <p:spPr>
          <a:xfrm>
            <a:off x="5398044" y="2488577"/>
            <a:ext cx="2508931" cy="1287853"/>
          </a:xfrm>
          <a:prstGeom prst="rect">
            <a:avLst/>
          </a:prstGeom>
          <a:noFill/>
        </p:spPr>
        <p:txBody>
          <a:bodyPr wrap="square" rtlCol="0">
            <a:spAutoFit/>
          </a:bodyPr>
          <a:lstStyle/>
          <a:p>
            <a:pPr algn="ctr">
              <a:lnSpc>
                <a:spcPct val="150000"/>
              </a:lnSpc>
            </a:pPr>
            <a:r>
              <a:rPr lang="zh-TW" altLang="zh-TW" sz="1800" dirty="0">
                <a:solidFill>
                  <a:srgbClr val="000000"/>
                </a:solidFill>
                <a:effectLst/>
                <a:ea typeface="微軟正黑體" panose="020B0604030504040204" pitchFamily="34" charset="-120"/>
                <a:cs typeface="微軟正黑體" panose="020B0604030504040204" pitchFamily="34" charset="-120"/>
              </a:rPr>
              <a:t>運用</a:t>
            </a:r>
            <a:r>
              <a:rPr lang="en-US" altLang="zh-TW" sz="1800" dirty="0">
                <a:solidFill>
                  <a:srgbClr val="000000"/>
                </a:solidFill>
                <a:effectLst/>
                <a:ea typeface="微軟正黑體" panose="020B0604030504040204" pitchFamily="34" charset="-120"/>
                <a:cs typeface="微軟正黑體" panose="020B0604030504040204" pitchFamily="34" charset="-120"/>
              </a:rPr>
              <a:t>Python</a:t>
            </a:r>
          </a:p>
          <a:p>
            <a:pPr algn="ctr">
              <a:lnSpc>
                <a:spcPct val="150000"/>
              </a:lnSpc>
            </a:pPr>
            <a:r>
              <a:rPr lang="zh-TW" altLang="zh-TW" sz="1800" dirty="0">
                <a:solidFill>
                  <a:srgbClr val="000000"/>
                </a:solidFill>
                <a:effectLst/>
                <a:ea typeface="微軟正黑體" panose="020B0604030504040204" pitchFamily="34" charset="-120"/>
                <a:cs typeface="微軟正黑體" panose="020B0604030504040204" pitchFamily="34" charset="-120"/>
              </a:rPr>
              <a:t>將</a:t>
            </a:r>
            <a:r>
              <a:rPr lang="en-US" altLang="zh-TW" sz="1800" dirty="0">
                <a:solidFill>
                  <a:srgbClr val="000000"/>
                </a:solidFill>
                <a:effectLst/>
                <a:ea typeface="微軟正黑體" panose="020B0604030504040204" pitchFamily="34" charset="-120"/>
                <a:cs typeface="微軟正黑體" panose="020B0604030504040204" pitchFamily="34" charset="-120"/>
              </a:rPr>
              <a:t>csv</a:t>
            </a:r>
            <a:r>
              <a:rPr lang="zh-TW" altLang="zh-TW" sz="1800" dirty="0">
                <a:solidFill>
                  <a:srgbClr val="000000"/>
                </a:solidFill>
                <a:effectLst/>
                <a:ea typeface="微軟正黑體" panose="020B0604030504040204" pitchFamily="34" charset="-120"/>
                <a:cs typeface="微軟正黑體" panose="020B0604030504040204" pitchFamily="34" charset="-120"/>
              </a:rPr>
              <a:t>依照特定</a:t>
            </a:r>
            <a:r>
              <a:rPr lang="en-US" altLang="zh-TW" sz="1800" dirty="0">
                <a:solidFill>
                  <a:srgbClr val="000000"/>
                </a:solidFill>
                <a:effectLst/>
                <a:ea typeface="微軟正黑體" panose="020B0604030504040204" pitchFamily="34" charset="-120"/>
                <a:cs typeface="微軟正黑體" panose="020B0604030504040204" pitchFamily="34" charset="-120"/>
              </a:rPr>
              <a:t>table</a:t>
            </a:r>
          </a:p>
          <a:p>
            <a:pPr algn="ctr">
              <a:lnSpc>
                <a:spcPct val="150000"/>
              </a:lnSpc>
            </a:pPr>
            <a:r>
              <a:rPr lang="zh-TW" altLang="zh-TW" sz="1800" dirty="0">
                <a:solidFill>
                  <a:srgbClr val="000000"/>
                </a:solidFill>
                <a:effectLst/>
                <a:ea typeface="微軟正黑體" panose="020B0604030504040204" pitchFamily="34" charset="-120"/>
                <a:cs typeface="微軟正黑體" panose="020B0604030504040204" pitchFamily="34" charset="-120"/>
              </a:rPr>
              <a:t>轉成</a:t>
            </a:r>
            <a:r>
              <a:rPr lang="en-US" altLang="zh-TW" sz="1800" dirty="0">
                <a:solidFill>
                  <a:srgbClr val="000000"/>
                </a:solidFill>
                <a:effectLst/>
                <a:ea typeface="微軟正黑體" panose="020B0604030504040204" pitchFamily="34" charset="-120"/>
                <a:cs typeface="微軟正黑體" panose="020B0604030504040204" pitchFamily="34" charset="-120"/>
              </a:rPr>
              <a:t>MySQL insert</a:t>
            </a:r>
            <a:endParaRPr lang="zh-TW" altLang="en-US" dirty="0"/>
          </a:p>
        </p:txBody>
      </p:sp>
      <p:sp>
        <p:nvSpPr>
          <p:cNvPr id="4" name="Google Shape;1387;p50">
            <a:extLst>
              <a:ext uri="{FF2B5EF4-FFF2-40B4-BE49-F238E27FC236}">
                <a16:creationId xmlns:a16="http://schemas.microsoft.com/office/drawing/2014/main" id="{63C3AA28-27D0-13DA-72AA-E59D4AC90BF8}"/>
              </a:ext>
            </a:extLst>
          </p:cNvPr>
          <p:cNvSpPr/>
          <p:nvPr/>
        </p:nvSpPr>
        <p:spPr>
          <a:xfrm>
            <a:off x="4998097" y="2082614"/>
            <a:ext cx="3308826" cy="191230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10" name="Google Shape;1388;p50">
            <a:extLst>
              <a:ext uri="{FF2B5EF4-FFF2-40B4-BE49-F238E27FC236}">
                <a16:creationId xmlns:a16="http://schemas.microsoft.com/office/drawing/2014/main" id="{8ECBD06C-3660-7202-8CB3-85FFFE853716}"/>
              </a:ext>
            </a:extLst>
          </p:cNvPr>
          <p:cNvSpPr txBox="1"/>
          <p:nvPr/>
        </p:nvSpPr>
        <p:spPr>
          <a:xfrm>
            <a:off x="5875210" y="1817956"/>
            <a:ext cx="15546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500" b="1" dirty="0">
                <a:solidFill>
                  <a:schemeClr val="tx1"/>
                </a:solidFill>
                <a:latin typeface="微軟正黑體" panose="020B0604030504040204" pitchFamily="34" charset="-120"/>
                <a:ea typeface="微軟正黑體" panose="020B0604030504040204" pitchFamily="34" charset="-120"/>
                <a:cs typeface="Didact Gothic"/>
                <a:sym typeface="Didact Gothic"/>
              </a:rPr>
              <a:t>最終方案</a:t>
            </a:r>
            <a:endParaRPr sz="25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5" name="文字方塊 4">
            <a:extLst>
              <a:ext uri="{FF2B5EF4-FFF2-40B4-BE49-F238E27FC236}">
                <a16:creationId xmlns:a16="http://schemas.microsoft.com/office/drawing/2014/main" id="{AFD332E3-932B-54C2-6B67-E5C85D720461}"/>
              </a:ext>
            </a:extLst>
          </p:cNvPr>
          <p:cNvSpPr txBox="1"/>
          <p:nvPr/>
        </p:nvSpPr>
        <p:spPr>
          <a:xfrm>
            <a:off x="3302420" y="722133"/>
            <a:ext cx="3634929" cy="461665"/>
          </a:xfrm>
          <a:prstGeom prst="rect">
            <a:avLst/>
          </a:prstGeom>
          <a:noFill/>
        </p:spPr>
        <p:txBody>
          <a:bodyPr wrap="square" rtlCol="0">
            <a:spAutoFit/>
          </a:bodyPr>
          <a:lstStyle/>
          <a:p>
            <a:r>
              <a:rPr lang="en-US" altLang="zh-TW" sz="2400" b="1" dirty="0">
                <a:solidFill>
                  <a:schemeClr val="accent2"/>
                </a:solidFill>
                <a:latin typeface="微軟正黑體" panose="020B0604030504040204" pitchFamily="34" charset="-120"/>
                <a:ea typeface="微軟正黑體" panose="020B0604030504040204" pitchFamily="34" charset="-120"/>
                <a:sym typeface="Alata"/>
              </a:rPr>
              <a:t>IV.</a:t>
            </a:r>
            <a:r>
              <a:rPr lang="zh-TW" altLang="en-US" sz="2400" b="1" dirty="0">
                <a:solidFill>
                  <a:schemeClr val="accent2"/>
                </a:solidFill>
                <a:latin typeface="微軟正黑體" panose="020B0604030504040204" pitchFamily="34" charset="-120"/>
                <a:ea typeface="微軟正黑體" panose="020B0604030504040204" pitchFamily="34" charset="-120"/>
                <a:sym typeface="Alata"/>
              </a:rPr>
              <a:t>手動</a:t>
            </a:r>
            <a:r>
              <a:rPr lang="en-US" altLang="zh-TW" sz="2400" b="1" dirty="0">
                <a:solidFill>
                  <a:schemeClr val="accent2"/>
                </a:solidFill>
                <a:latin typeface="微軟正黑體" panose="020B0604030504040204" pitchFamily="34" charset="-120"/>
                <a:ea typeface="微軟正黑體" panose="020B0604030504040204" pitchFamily="34" charset="-120"/>
                <a:sym typeface="Alata"/>
              </a:rPr>
              <a:t>insert</a:t>
            </a:r>
            <a:r>
              <a:rPr lang="zh-TW" altLang="en-US" sz="2400" b="1" dirty="0">
                <a:solidFill>
                  <a:schemeClr val="accent2"/>
                </a:solidFill>
                <a:latin typeface="微軟正黑體" panose="020B0604030504040204" pitchFamily="34" charset="-120"/>
                <a:ea typeface="微軟正黑體" panose="020B0604030504040204" pitchFamily="34" charset="-120"/>
                <a:sym typeface="Alata"/>
              </a:rPr>
              <a:t>資料易出錯？</a:t>
            </a:r>
            <a:endParaRPr lang="zh-TW" altLang="en-US" sz="2400" dirty="0"/>
          </a:p>
        </p:txBody>
      </p:sp>
    </p:spTree>
    <p:extLst>
      <p:ext uri="{BB962C8B-B14F-4D97-AF65-F5344CB8AC3E}">
        <p14:creationId xmlns:p14="http://schemas.microsoft.com/office/powerpoint/2010/main" val="3657788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6" name="Google Shape;744;p37">
            <a:extLst>
              <a:ext uri="{FF2B5EF4-FFF2-40B4-BE49-F238E27FC236}">
                <a16:creationId xmlns:a16="http://schemas.microsoft.com/office/drawing/2014/main" id="{533B6111-4024-A10C-6B4A-A6B0178ABD5D}"/>
              </a:ext>
            </a:extLst>
          </p:cNvPr>
          <p:cNvSpPr/>
          <p:nvPr/>
        </p:nvSpPr>
        <p:spPr>
          <a:xfrm>
            <a:off x="659303" y="523075"/>
            <a:ext cx="2507715" cy="626827"/>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微軟正黑體" panose="020B0604030504040204" pitchFamily="34" charset="-120"/>
              <a:ea typeface="微軟正黑體" panose="020B0604030504040204" pitchFamily="34" charset="-120"/>
              <a:cs typeface="Inter Tight"/>
              <a:sym typeface="Inter Tight"/>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IV.</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手動</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insert</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資料易出錯？</a:t>
            </a:r>
          </a:p>
        </p:txBody>
      </p:sp>
      <p:pic>
        <p:nvPicPr>
          <p:cNvPr id="4" name="圖片 3">
            <a:extLst>
              <a:ext uri="{FF2B5EF4-FFF2-40B4-BE49-F238E27FC236}">
                <a16:creationId xmlns:a16="http://schemas.microsoft.com/office/drawing/2014/main" id="{687048B4-263B-4010-AF04-FA7A5664DAD0}"/>
              </a:ext>
            </a:extLst>
          </p:cNvPr>
          <p:cNvPicPr>
            <a:picLocks noChangeAspect="1"/>
          </p:cNvPicPr>
          <p:nvPr/>
        </p:nvPicPr>
        <p:blipFill>
          <a:blip r:embed="rId3"/>
          <a:stretch>
            <a:fillRect/>
          </a:stretch>
        </p:blipFill>
        <p:spPr>
          <a:xfrm>
            <a:off x="233798" y="1456940"/>
            <a:ext cx="3358724" cy="3574422"/>
          </a:xfrm>
          <a:prstGeom prst="rect">
            <a:avLst/>
          </a:prstGeom>
        </p:spPr>
      </p:pic>
      <p:pic>
        <p:nvPicPr>
          <p:cNvPr id="5" name="圖片 4">
            <a:extLst>
              <a:ext uri="{FF2B5EF4-FFF2-40B4-BE49-F238E27FC236}">
                <a16:creationId xmlns:a16="http://schemas.microsoft.com/office/drawing/2014/main" id="{1ABAC1A7-1F5A-B4C1-727C-C82BD9A1473D}"/>
              </a:ext>
            </a:extLst>
          </p:cNvPr>
          <p:cNvPicPr>
            <a:picLocks noChangeAspect="1"/>
          </p:cNvPicPr>
          <p:nvPr/>
        </p:nvPicPr>
        <p:blipFill rotWithShape="1">
          <a:blip r:embed="rId4"/>
          <a:srcRect r="23073"/>
          <a:stretch/>
        </p:blipFill>
        <p:spPr>
          <a:xfrm>
            <a:off x="4332155" y="1818348"/>
            <a:ext cx="3927422" cy="1083310"/>
          </a:xfrm>
          <a:prstGeom prst="rect">
            <a:avLst/>
          </a:prstGeom>
        </p:spPr>
      </p:pic>
      <p:sp>
        <p:nvSpPr>
          <p:cNvPr id="12" name="Google Shape;1388;p50">
            <a:extLst>
              <a:ext uri="{FF2B5EF4-FFF2-40B4-BE49-F238E27FC236}">
                <a16:creationId xmlns:a16="http://schemas.microsoft.com/office/drawing/2014/main" id="{7087DAC2-2536-BFB4-92E4-624A6A40C3F3}"/>
              </a:ext>
            </a:extLst>
          </p:cNvPr>
          <p:cNvSpPr txBox="1"/>
          <p:nvPr/>
        </p:nvSpPr>
        <p:spPr>
          <a:xfrm>
            <a:off x="2491648" y="1540716"/>
            <a:ext cx="1010861" cy="397552"/>
          </a:xfrm>
          <a:prstGeom prst="rect">
            <a:avLst/>
          </a:prstGeom>
          <a:solidFill>
            <a:schemeClr val="accent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Python</a:t>
            </a:r>
            <a:endParaRPr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13" name="Google Shape;1388;p50">
            <a:extLst>
              <a:ext uri="{FF2B5EF4-FFF2-40B4-BE49-F238E27FC236}">
                <a16:creationId xmlns:a16="http://schemas.microsoft.com/office/drawing/2014/main" id="{00D90A02-E2E1-11EE-60DF-F34D1DDC1243}"/>
              </a:ext>
            </a:extLst>
          </p:cNvPr>
          <p:cNvSpPr txBox="1"/>
          <p:nvPr/>
        </p:nvSpPr>
        <p:spPr>
          <a:xfrm>
            <a:off x="4243575" y="1402469"/>
            <a:ext cx="1554600" cy="38851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TW"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執行結果</a:t>
            </a:r>
            <a:endParaRPr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sp>
        <p:nvSpPr>
          <p:cNvPr id="14" name="Google Shape;1388;p50">
            <a:extLst>
              <a:ext uri="{FF2B5EF4-FFF2-40B4-BE49-F238E27FC236}">
                <a16:creationId xmlns:a16="http://schemas.microsoft.com/office/drawing/2014/main" id="{A9D4D9EF-48CF-05E7-1CD3-150F8FF3081E}"/>
              </a:ext>
            </a:extLst>
          </p:cNvPr>
          <p:cNvSpPr txBox="1"/>
          <p:nvPr/>
        </p:nvSpPr>
        <p:spPr>
          <a:xfrm>
            <a:off x="4243575" y="3197373"/>
            <a:ext cx="2362508" cy="40026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TW" altLang="en-US"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將結果貼至</a:t>
            </a:r>
            <a:r>
              <a:rPr lang="en-US" altLang="zh-TW" sz="1800" b="1" dirty="0">
                <a:solidFill>
                  <a:schemeClr val="tx1"/>
                </a:solidFill>
                <a:latin typeface="微軟正黑體" panose="020B0604030504040204" pitchFamily="34" charset="-120"/>
                <a:ea typeface="微軟正黑體" panose="020B0604030504040204" pitchFamily="34" charset="-120"/>
                <a:cs typeface="Didact Gothic"/>
                <a:sym typeface="Didact Gothic"/>
              </a:rPr>
              <a:t>MySQL</a:t>
            </a:r>
            <a:endParaRPr sz="1800" b="1" dirty="0">
              <a:solidFill>
                <a:schemeClr val="tx1"/>
              </a:solidFill>
              <a:latin typeface="微軟正黑體" panose="020B0604030504040204" pitchFamily="34" charset="-120"/>
              <a:ea typeface="微軟正黑體" panose="020B0604030504040204" pitchFamily="34" charset="-120"/>
              <a:cs typeface="Didact Gothic"/>
              <a:sym typeface="Didact Gothic"/>
            </a:endParaRPr>
          </a:p>
        </p:txBody>
      </p:sp>
      <p:pic>
        <p:nvPicPr>
          <p:cNvPr id="16" name="圖片 15">
            <a:extLst>
              <a:ext uri="{FF2B5EF4-FFF2-40B4-BE49-F238E27FC236}">
                <a16:creationId xmlns:a16="http://schemas.microsoft.com/office/drawing/2014/main" id="{9AB43F02-66B2-979C-9CFA-2439400B9912}"/>
              </a:ext>
            </a:extLst>
          </p:cNvPr>
          <p:cNvPicPr>
            <a:picLocks noChangeAspect="1"/>
          </p:cNvPicPr>
          <p:nvPr/>
        </p:nvPicPr>
        <p:blipFill>
          <a:blip r:embed="rId5"/>
          <a:stretch>
            <a:fillRect/>
          </a:stretch>
        </p:blipFill>
        <p:spPr>
          <a:xfrm>
            <a:off x="4332154" y="3597638"/>
            <a:ext cx="3927422" cy="1433724"/>
          </a:xfrm>
          <a:prstGeom prst="rect">
            <a:avLst/>
          </a:prstGeom>
        </p:spPr>
      </p:pic>
      <p:cxnSp>
        <p:nvCxnSpPr>
          <p:cNvPr id="17" name="直線單箭頭接點 16">
            <a:extLst>
              <a:ext uri="{FF2B5EF4-FFF2-40B4-BE49-F238E27FC236}">
                <a16:creationId xmlns:a16="http://schemas.microsoft.com/office/drawing/2014/main" id="{64C60631-E7E2-2B51-D457-EB7DDAB6876F}"/>
              </a:ext>
            </a:extLst>
          </p:cNvPr>
          <p:cNvCxnSpPr/>
          <p:nvPr/>
        </p:nvCxnSpPr>
        <p:spPr>
          <a:xfrm>
            <a:off x="3732575" y="2369385"/>
            <a:ext cx="488515" cy="0"/>
          </a:xfrm>
          <a:prstGeom prst="straightConnector1">
            <a:avLst/>
          </a:prstGeom>
          <a:ln w="41275" cap="sq" cmpd="sng" algn="ctr">
            <a:solidFill>
              <a:schemeClr val="accent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8" name="直線單箭頭接點 17">
            <a:extLst>
              <a:ext uri="{FF2B5EF4-FFF2-40B4-BE49-F238E27FC236}">
                <a16:creationId xmlns:a16="http://schemas.microsoft.com/office/drawing/2014/main" id="{C292EB13-021D-B7CD-A8B9-8786D3B0F697}"/>
              </a:ext>
            </a:extLst>
          </p:cNvPr>
          <p:cNvCxnSpPr>
            <a:cxnSpLocks/>
          </p:cNvCxnSpPr>
          <p:nvPr/>
        </p:nvCxnSpPr>
        <p:spPr>
          <a:xfrm>
            <a:off x="5220435" y="2997739"/>
            <a:ext cx="0" cy="207129"/>
          </a:xfrm>
          <a:prstGeom prst="straightConnector1">
            <a:avLst/>
          </a:prstGeom>
          <a:ln w="41275" cap="sq" cmpd="sng" algn="ctr">
            <a:solidFill>
              <a:schemeClr val="accent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4965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神經醫學科的所有醫生</a:t>
            </a:r>
          </a:p>
        </p:txBody>
      </p:sp>
      <p:pic>
        <p:nvPicPr>
          <p:cNvPr id="3" name="圖片 2">
            <a:extLst>
              <a:ext uri="{FF2B5EF4-FFF2-40B4-BE49-F238E27FC236}">
                <a16:creationId xmlns:a16="http://schemas.microsoft.com/office/drawing/2014/main" id="{CF3E9041-903B-883E-F078-0ADDE6AFBB84}"/>
              </a:ext>
            </a:extLst>
          </p:cNvPr>
          <p:cNvPicPr>
            <a:picLocks noChangeAspect="1"/>
          </p:cNvPicPr>
          <p:nvPr/>
        </p:nvPicPr>
        <p:blipFill>
          <a:blip r:embed="rId3"/>
          <a:stretch>
            <a:fillRect/>
          </a:stretch>
        </p:blipFill>
        <p:spPr>
          <a:xfrm>
            <a:off x="659303" y="1782242"/>
            <a:ext cx="4030654" cy="1458713"/>
          </a:xfrm>
          <a:prstGeom prst="rect">
            <a:avLst/>
          </a:prstGeom>
        </p:spPr>
      </p:pic>
      <p:pic>
        <p:nvPicPr>
          <p:cNvPr id="8" name="圖片 7">
            <a:extLst>
              <a:ext uri="{FF2B5EF4-FFF2-40B4-BE49-F238E27FC236}">
                <a16:creationId xmlns:a16="http://schemas.microsoft.com/office/drawing/2014/main" id="{24BD37BF-D0B4-FDBA-2193-7287913C9C84}"/>
              </a:ext>
            </a:extLst>
          </p:cNvPr>
          <p:cNvPicPr>
            <a:picLocks noChangeAspect="1"/>
          </p:cNvPicPr>
          <p:nvPr/>
        </p:nvPicPr>
        <p:blipFill>
          <a:blip r:embed="rId4"/>
          <a:stretch>
            <a:fillRect/>
          </a:stretch>
        </p:blipFill>
        <p:spPr>
          <a:xfrm>
            <a:off x="641801" y="3413262"/>
            <a:ext cx="7056780" cy="1316375"/>
          </a:xfrm>
          <a:prstGeom prst="rect">
            <a:avLst/>
          </a:prstGeom>
        </p:spPr>
      </p:pic>
      <p:pic>
        <p:nvPicPr>
          <p:cNvPr id="10" name="圖片 9">
            <a:extLst>
              <a:ext uri="{FF2B5EF4-FFF2-40B4-BE49-F238E27FC236}">
                <a16:creationId xmlns:a16="http://schemas.microsoft.com/office/drawing/2014/main" id="{E3155858-8DC1-DA17-9A1E-137914CAF6CF}"/>
              </a:ext>
            </a:extLst>
          </p:cNvPr>
          <p:cNvPicPr>
            <a:picLocks noChangeAspect="1"/>
          </p:cNvPicPr>
          <p:nvPr/>
        </p:nvPicPr>
        <p:blipFill>
          <a:blip r:embed="rId5"/>
          <a:stretch>
            <a:fillRect/>
          </a:stretch>
        </p:blipFill>
        <p:spPr>
          <a:xfrm>
            <a:off x="5006340" y="1784466"/>
            <a:ext cx="2692240" cy="1107090"/>
          </a:xfrm>
          <a:prstGeom prst="rect">
            <a:avLst/>
          </a:prstGeom>
        </p:spPr>
      </p:pic>
    </p:spTree>
    <p:extLst>
      <p:ext uri="{BB962C8B-B14F-4D97-AF65-F5344CB8AC3E}">
        <p14:creationId xmlns:p14="http://schemas.microsoft.com/office/powerpoint/2010/main" val="535786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II.</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頭痛的症狀屬於哪些科別</a:t>
            </a:r>
          </a:p>
        </p:txBody>
      </p:sp>
      <p:pic>
        <p:nvPicPr>
          <p:cNvPr id="2" name="圖片 1" descr="一張含有 文字 的圖片&#10;&#10;自動產生的描述">
            <a:extLst>
              <a:ext uri="{FF2B5EF4-FFF2-40B4-BE49-F238E27FC236}">
                <a16:creationId xmlns:a16="http://schemas.microsoft.com/office/drawing/2014/main" id="{F43C83B0-757D-C530-F37F-FBA82E2D4BCB}"/>
              </a:ext>
            </a:extLst>
          </p:cNvPr>
          <p:cNvPicPr>
            <a:picLocks noChangeAspect="1"/>
          </p:cNvPicPr>
          <p:nvPr/>
        </p:nvPicPr>
        <p:blipFill>
          <a:blip r:embed="rId3"/>
          <a:stretch>
            <a:fillRect/>
          </a:stretch>
        </p:blipFill>
        <p:spPr>
          <a:xfrm>
            <a:off x="1246043" y="3419395"/>
            <a:ext cx="6396817" cy="1298151"/>
          </a:xfrm>
          <a:prstGeom prst="rect">
            <a:avLst/>
          </a:prstGeom>
        </p:spPr>
      </p:pic>
      <p:pic>
        <p:nvPicPr>
          <p:cNvPr id="5" name="圖片 4">
            <a:extLst>
              <a:ext uri="{FF2B5EF4-FFF2-40B4-BE49-F238E27FC236}">
                <a16:creationId xmlns:a16="http://schemas.microsoft.com/office/drawing/2014/main" id="{0C8CFC2C-175B-5C53-FD02-354FEC809906}"/>
              </a:ext>
            </a:extLst>
          </p:cNvPr>
          <p:cNvPicPr>
            <a:picLocks noChangeAspect="1"/>
          </p:cNvPicPr>
          <p:nvPr/>
        </p:nvPicPr>
        <p:blipFill>
          <a:blip r:embed="rId4"/>
          <a:stretch>
            <a:fillRect/>
          </a:stretch>
        </p:blipFill>
        <p:spPr>
          <a:xfrm>
            <a:off x="1246042" y="1759838"/>
            <a:ext cx="3574809" cy="1298151"/>
          </a:xfrm>
          <a:prstGeom prst="rect">
            <a:avLst/>
          </a:prstGeom>
        </p:spPr>
      </p:pic>
      <p:pic>
        <p:nvPicPr>
          <p:cNvPr id="11" name="圖片 10">
            <a:extLst>
              <a:ext uri="{FF2B5EF4-FFF2-40B4-BE49-F238E27FC236}">
                <a16:creationId xmlns:a16="http://schemas.microsoft.com/office/drawing/2014/main" id="{A4E0617E-9796-C37A-D45D-05D5C3E8212F}"/>
              </a:ext>
            </a:extLst>
          </p:cNvPr>
          <p:cNvPicPr>
            <a:picLocks noChangeAspect="1"/>
          </p:cNvPicPr>
          <p:nvPr/>
        </p:nvPicPr>
        <p:blipFill rotWithShape="1">
          <a:blip r:embed="rId5"/>
          <a:srcRect l="597" t="3105" r="3968" b="6261"/>
          <a:stretch/>
        </p:blipFill>
        <p:spPr>
          <a:xfrm>
            <a:off x="5539492" y="1768083"/>
            <a:ext cx="2103368" cy="1289906"/>
          </a:xfrm>
          <a:prstGeom prst="rect">
            <a:avLst/>
          </a:prstGeom>
        </p:spPr>
      </p:pic>
    </p:spTree>
    <p:extLst>
      <p:ext uri="{BB962C8B-B14F-4D97-AF65-F5344CB8AC3E}">
        <p14:creationId xmlns:p14="http://schemas.microsoft.com/office/powerpoint/2010/main" val="1560819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2" y="531603"/>
            <a:ext cx="857613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accent3">
                    <a:lumMod val="65000"/>
                  </a:schemeClr>
                </a:solidFill>
                <a:latin typeface="微軟正黑體" panose="020B0604030504040204" pitchFamily="34" charset="-120"/>
                <a:ea typeface="微軟正黑體" panose="020B0604030504040204" pitchFamily="34" charset="-120"/>
                <a:sym typeface="Alata"/>
              </a:rPr>
              <a:t>	</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III.</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感染防疫科屬於什麼服務種類、部別、基本部分負擔的金額</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pic>
        <p:nvPicPr>
          <p:cNvPr id="4" name="圖片 3">
            <a:extLst>
              <a:ext uri="{FF2B5EF4-FFF2-40B4-BE49-F238E27FC236}">
                <a16:creationId xmlns:a16="http://schemas.microsoft.com/office/drawing/2014/main" id="{36790F68-359C-F11D-DDEE-EA3E199E0DFC}"/>
              </a:ext>
            </a:extLst>
          </p:cNvPr>
          <p:cNvPicPr>
            <a:picLocks noChangeAspect="1"/>
          </p:cNvPicPr>
          <p:nvPr/>
        </p:nvPicPr>
        <p:blipFill>
          <a:blip r:embed="rId3"/>
          <a:stretch>
            <a:fillRect/>
          </a:stretch>
        </p:blipFill>
        <p:spPr>
          <a:xfrm>
            <a:off x="4114800" y="2665416"/>
            <a:ext cx="4884196" cy="882912"/>
          </a:xfrm>
          <a:prstGeom prst="rect">
            <a:avLst/>
          </a:prstGeom>
        </p:spPr>
      </p:pic>
      <p:pic>
        <p:nvPicPr>
          <p:cNvPr id="5" name="圖片 4">
            <a:extLst>
              <a:ext uri="{FF2B5EF4-FFF2-40B4-BE49-F238E27FC236}">
                <a16:creationId xmlns:a16="http://schemas.microsoft.com/office/drawing/2014/main" id="{6CB552E0-E2C1-F220-CC7A-55AD3A59D5C9}"/>
              </a:ext>
            </a:extLst>
          </p:cNvPr>
          <p:cNvPicPr>
            <a:picLocks noChangeAspect="1"/>
          </p:cNvPicPr>
          <p:nvPr/>
        </p:nvPicPr>
        <p:blipFill>
          <a:blip r:embed="rId4"/>
          <a:stretch>
            <a:fillRect/>
          </a:stretch>
        </p:blipFill>
        <p:spPr>
          <a:xfrm>
            <a:off x="638659" y="3664283"/>
            <a:ext cx="8373247" cy="1012773"/>
          </a:xfrm>
          <a:prstGeom prst="rect">
            <a:avLst/>
          </a:prstGeom>
        </p:spPr>
      </p:pic>
      <p:pic>
        <p:nvPicPr>
          <p:cNvPr id="11" name="圖片 10">
            <a:extLst>
              <a:ext uri="{FF2B5EF4-FFF2-40B4-BE49-F238E27FC236}">
                <a16:creationId xmlns:a16="http://schemas.microsoft.com/office/drawing/2014/main" id="{824E182C-0883-A11D-60AC-E2160B058EA6}"/>
              </a:ext>
            </a:extLst>
          </p:cNvPr>
          <p:cNvPicPr>
            <a:picLocks noChangeAspect="1"/>
          </p:cNvPicPr>
          <p:nvPr/>
        </p:nvPicPr>
        <p:blipFill>
          <a:blip r:embed="rId5"/>
          <a:stretch>
            <a:fillRect/>
          </a:stretch>
        </p:blipFill>
        <p:spPr>
          <a:xfrm>
            <a:off x="659302" y="1347983"/>
            <a:ext cx="3200508" cy="2223210"/>
          </a:xfrm>
          <a:prstGeom prst="rect">
            <a:avLst/>
          </a:prstGeom>
        </p:spPr>
      </p:pic>
    </p:spTree>
    <p:extLst>
      <p:ext uri="{BB962C8B-B14F-4D97-AF65-F5344CB8AC3E}">
        <p14:creationId xmlns:p14="http://schemas.microsoft.com/office/powerpoint/2010/main" val="4273824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2" y="531603"/>
            <a:ext cx="84846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2800" b="1" dirty="0">
                <a:solidFill>
                  <a:schemeClr val="accent2"/>
                </a:solidFill>
                <a:latin typeface="微軟正黑體" panose="020B0604030504040204" pitchFamily="34" charset="-120"/>
                <a:ea typeface="微軟正黑體" panose="020B0604030504040204" pitchFamily="34" charset="-120"/>
                <a:sym typeface="Alata"/>
              </a:rPr>
              <a:t>IV.</a:t>
            </a:r>
            <a:r>
              <a:rPr lang="zh-TW" altLang="en-US" sz="2800" b="1" dirty="0">
                <a:solidFill>
                  <a:schemeClr val="accent2"/>
                </a:solidFill>
                <a:latin typeface="微軟正黑體" panose="020B0604030504040204" pitchFamily="34" charset="-120"/>
                <a:ea typeface="微軟正黑體" panose="020B0604030504040204" pitchFamily="34" charset="-120"/>
                <a:sym typeface="Alata"/>
              </a:rPr>
              <a:t>李彥霖醫生的門診與所屬科別</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pic>
        <p:nvPicPr>
          <p:cNvPr id="5" name="圖片 4" descr="一張含有 文字 的圖片&#10;&#10;自動產生的描述">
            <a:extLst>
              <a:ext uri="{FF2B5EF4-FFF2-40B4-BE49-F238E27FC236}">
                <a16:creationId xmlns:a16="http://schemas.microsoft.com/office/drawing/2014/main" id="{0E729C4E-4202-DFAA-9594-F02E5C4B7675}"/>
              </a:ext>
            </a:extLst>
          </p:cNvPr>
          <p:cNvPicPr>
            <a:picLocks noChangeAspect="1"/>
          </p:cNvPicPr>
          <p:nvPr/>
        </p:nvPicPr>
        <p:blipFill>
          <a:blip r:embed="rId3"/>
          <a:stretch>
            <a:fillRect/>
          </a:stretch>
        </p:blipFill>
        <p:spPr>
          <a:xfrm>
            <a:off x="771103" y="3578542"/>
            <a:ext cx="8078405" cy="1106079"/>
          </a:xfrm>
          <a:prstGeom prst="rect">
            <a:avLst/>
          </a:prstGeom>
        </p:spPr>
      </p:pic>
      <p:pic>
        <p:nvPicPr>
          <p:cNvPr id="11" name="圖片 10">
            <a:extLst>
              <a:ext uri="{FF2B5EF4-FFF2-40B4-BE49-F238E27FC236}">
                <a16:creationId xmlns:a16="http://schemas.microsoft.com/office/drawing/2014/main" id="{7CE0C26D-9D18-BB32-F487-E5FBDD7CAF7A}"/>
              </a:ext>
            </a:extLst>
          </p:cNvPr>
          <p:cNvPicPr>
            <a:picLocks noChangeAspect="1"/>
          </p:cNvPicPr>
          <p:nvPr/>
        </p:nvPicPr>
        <p:blipFill>
          <a:blip r:embed="rId4"/>
          <a:stretch>
            <a:fillRect/>
          </a:stretch>
        </p:blipFill>
        <p:spPr>
          <a:xfrm>
            <a:off x="771103" y="1296271"/>
            <a:ext cx="3114780" cy="2011748"/>
          </a:xfrm>
          <a:prstGeom prst="rect">
            <a:avLst/>
          </a:prstGeom>
        </p:spPr>
      </p:pic>
      <p:pic>
        <p:nvPicPr>
          <p:cNvPr id="13" name="圖片 12">
            <a:extLst>
              <a:ext uri="{FF2B5EF4-FFF2-40B4-BE49-F238E27FC236}">
                <a16:creationId xmlns:a16="http://schemas.microsoft.com/office/drawing/2014/main" id="{29CAF803-DE81-77A6-2FB0-8B54ABA0D0B5}"/>
              </a:ext>
            </a:extLst>
          </p:cNvPr>
          <p:cNvPicPr>
            <a:picLocks noChangeAspect="1"/>
          </p:cNvPicPr>
          <p:nvPr/>
        </p:nvPicPr>
        <p:blipFill>
          <a:blip r:embed="rId5"/>
          <a:stretch>
            <a:fillRect/>
          </a:stretch>
        </p:blipFill>
        <p:spPr>
          <a:xfrm>
            <a:off x="4076253" y="2547678"/>
            <a:ext cx="4773255" cy="760341"/>
          </a:xfrm>
          <a:prstGeom prst="rect">
            <a:avLst/>
          </a:prstGeom>
        </p:spPr>
      </p:pic>
    </p:spTree>
    <p:extLst>
      <p:ext uri="{BB962C8B-B14F-4D97-AF65-F5344CB8AC3E}">
        <p14:creationId xmlns:p14="http://schemas.microsoft.com/office/powerpoint/2010/main" val="2644240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2" y="531603"/>
            <a:ext cx="8553676"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zh-TW" altLang="en-US"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V.</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身分證字號為</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的姓名、預約門診、就診號碼</a:t>
            </a:r>
          </a:p>
        </p:txBody>
      </p:sp>
      <p:pic>
        <p:nvPicPr>
          <p:cNvPr id="4" name="圖片 3">
            <a:extLst>
              <a:ext uri="{FF2B5EF4-FFF2-40B4-BE49-F238E27FC236}">
                <a16:creationId xmlns:a16="http://schemas.microsoft.com/office/drawing/2014/main" id="{4FE4CE5F-017E-FC42-EEE5-61F6B764EBD1}"/>
              </a:ext>
            </a:extLst>
          </p:cNvPr>
          <p:cNvPicPr>
            <a:picLocks noChangeAspect="1"/>
          </p:cNvPicPr>
          <p:nvPr/>
        </p:nvPicPr>
        <p:blipFill>
          <a:blip r:embed="rId3"/>
          <a:stretch>
            <a:fillRect/>
          </a:stretch>
        </p:blipFill>
        <p:spPr>
          <a:xfrm>
            <a:off x="397037" y="1594543"/>
            <a:ext cx="2874011" cy="3294477"/>
          </a:xfrm>
          <a:prstGeom prst="rect">
            <a:avLst/>
          </a:prstGeom>
        </p:spPr>
      </p:pic>
      <p:pic>
        <p:nvPicPr>
          <p:cNvPr id="9" name="圖片 8">
            <a:extLst>
              <a:ext uri="{FF2B5EF4-FFF2-40B4-BE49-F238E27FC236}">
                <a16:creationId xmlns:a16="http://schemas.microsoft.com/office/drawing/2014/main" id="{5C0AE1BD-38C4-ED59-884A-BF6E4472AA92}"/>
              </a:ext>
            </a:extLst>
          </p:cNvPr>
          <p:cNvPicPr>
            <a:picLocks noChangeAspect="1"/>
          </p:cNvPicPr>
          <p:nvPr/>
        </p:nvPicPr>
        <p:blipFill>
          <a:blip r:embed="rId4"/>
          <a:stretch>
            <a:fillRect/>
          </a:stretch>
        </p:blipFill>
        <p:spPr>
          <a:xfrm>
            <a:off x="3384839" y="2687153"/>
            <a:ext cx="5737731" cy="628150"/>
          </a:xfrm>
          <a:prstGeom prst="rect">
            <a:avLst/>
          </a:prstGeom>
        </p:spPr>
      </p:pic>
      <p:pic>
        <p:nvPicPr>
          <p:cNvPr id="11" name="圖片 10">
            <a:extLst>
              <a:ext uri="{FF2B5EF4-FFF2-40B4-BE49-F238E27FC236}">
                <a16:creationId xmlns:a16="http://schemas.microsoft.com/office/drawing/2014/main" id="{90836DEF-DBC7-A4C3-9661-7C05AA82E3D4}"/>
              </a:ext>
            </a:extLst>
          </p:cNvPr>
          <p:cNvPicPr>
            <a:picLocks noChangeAspect="1"/>
          </p:cNvPicPr>
          <p:nvPr/>
        </p:nvPicPr>
        <p:blipFill>
          <a:blip r:embed="rId5"/>
          <a:stretch>
            <a:fillRect/>
          </a:stretch>
        </p:blipFill>
        <p:spPr>
          <a:xfrm>
            <a:off x="3384839" y="3921589"/>
            <a:ext cx="5727700" cy="954405"/>
          </a:xfrm>
          <a:prstGeom prst="rect">
            <a:avLst/>
          </a:prstGeom>
        </p:spPr>
      </p:pic>
    </p:spTree>
    <p:extLst>
      <p:ext uri="{BB962C8B-B14F-4D97-AF65-F5344CB8AC3E}">
        <p14:creationId xmlns:p14="http://schemas.microsoft.com/office/powerpoint/2010/main" val="3387803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8" name="圖片 7">
            <a:extLst>
              <a:ext uri="{FF2B5EF4-FFF2-40B4-BE49-F238E27FC236}">
                <a16:creationId xmlns:a16="http://schemas.microsoft.com/office/drawing/2014/main" id="{533CDDC3-9352-8A9B-246F-7B42F123D383}"/>
              </a:ext>
            </a:extLst>
          </p:cNvPr>
          <p:cNvPicPr>
            <a:picLocks noChangeAspect="1"/>
          </p:cNvPicPr>
          <p:nvPr/>
        </p:nvPicPr>
        <p:blipFill>
          <a:blip r:embed="rId3"/>
          <a:stretch>
            <a:fillRect/>
          </a:stretch>
        </p:blipFill>
        <p:spPr>
          <a:xfrm>
            <a:off x="1426880" y="1541033"/>
            <a:ext cx="2338092" cy="3306289"/>
          </a:xfrm>
          <a:prstGeom prst="rect">
            <a:avLst/>
          </a:prstGeom>
        </p:spPr>
      </p:pic>
      <p:pic>
        <p:nvPicPr>
          <p:cNvPr id="12" name="圖片 11">
            <a:extLst>
              <a:ext uri="{FF2B5EF4-FFF2-40B4-BE49-F238E27FC236}">
                <a16:creationId xmlns:a16="http://schemas.microsoft.com/office/drawing/2014/main" id="{44F2FF7A-D255-4D55-1E64-EB2F1671104E}"/>
              </a:ext>
            </a:extLst>
          </p:cNvPr>
          <p:cNvPicPr>
            <a:picLocks noChangeAspect="1"/>
          </p:cNvPicPr>
          <p:nvPr/>
        </p:nvPicPr>
        <p:blipFill>
          <a:blip r:embed="rId4"/>
          <a:stretch>
            <a:fillRect/>
          </a:stretch>
        </p:blipFill>
        <p:spPr>
          <a:xfrm>
            <a:off x="5228364" y="1543859"/>
            <a:ext cx="2171378" cy="3303463"/>
          </a:xfrm>
          <a:prstGeom prst="rect">
            <a:avLst/>
          </a:prstGeom>
        </p:spPr>
      </p:pic>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836749" y="298673"/>
            <a:ext cx="2507715"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18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13" name="Rectangle 12">
            <a:extLst>
              <a:ext uri="{FF2B5EF4-FFF2-40B4-BE49-F238E27FC236}">
                <a16:creationId xmlns:a16="http://schemas.microsoft.com/office/drawing/2014/main" id="{46F236EA-789E-742F-55C0-E161FB1EC0FA}"/>
              </a:ext>
            </a:extLst>
          </p:cNvPr>
          <p:cNvSpPr>
            <a:spLocks noChangeArrowheads="1"/>
          </p:cNvSpPr>
          <p:nvPr/>
        </p:nvSpPr>
        <p:spPr bwMode="auto">
          <a:xfrm>
            <a:off x="-36512" y="2571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100" b="0" i="0" u="none" strike="noStrike" cap="none" normalizeH="0" baseline="0">
              <a:ln>
                <a:noFill/>
              </a:ln>
              <a:solidFill>
                <a:srgbClr val="000000"/>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zh-TW" sz="1800" b="0" i="0" u="none" strike="noStrike" cap="none" normalizeH="0" baseline="0">
              <a:ln>
                <a:noFill/>
              </a:ln>
              <a:solidFill>
                <a:schemeClr val="tx1"/>
              </a:solidFill>
              <a:effectLst/>
              <a:latin typeface="Arial" panose="020B0604020202020204" pitchFamily="34" charset="0"/>
            </a:endParaRPr>
          </a:p>
        </p:txBody>
      </p:sp>
      <p:sp>
        <p:nvSpPr>
          <p:cNvPr id="5" name="文字方塊 4">
            <a:extLst>
              <a:ext uri="{FF2B5EF4-FFF2-40B4-BE49-F238E27FC236}">
                <a16:creationId xmlns:a16="http://schemas.microsoft.com/office/drawing/2014/main" id="{CDA0903C-8F15-9597-3041-4174B50ADF6D}"/>
              </a:ext>
            </a:extLst>
          </p:cNvPr>
          <p:cNvSpPr txBox="1"/>
          <p:nvPr/>
        </p:nvSpPr>
        <p:spPr>
          <a:xfrm>
            <a:off x="836749" y="1026188"/>
            <a:ext cx="7993017"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View</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Stored Procedure</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Function</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Cursors</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  各自該在何種情況下使用？</a:t>
            </a:r>
          </a:p>
        </p:txBody>
      </p:sp>
      <p:sp>
        <p:nvSpPr>
          <p:cNvPr id="16" name="矩形 15">
            <a:extLst>
              <a:ext uri="{FF2B5EF4-FFF2-40B4-BE49-F238E27FC236}">
                <a16:creationId xmlns:a16="http://schemas.microsoft.com/office/drawing/2014/main" id="{BD946ED5-F0EF-5357-E84D-FA233550D0E7}"/>
              </a:ext>
            </a:extLst>
          </p:cNvPr>
          <p:cNvSpPr/>
          <p:nvPr/>
        </p:nvSpPr>
        <p:spPr>
          <a:xfrm>
            <a:off x="5712181" y="1865008"/>
            <a:ext cx="391439" cy="154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39CA28C6-6692-8C40-0150-D96E1947E22D}"/>
              </a:ext>
            </a:extLst>
          </p:cNvPr>
          <p:cNvSpPr/>
          <p:nvPr/>
        </p:nvSpPr>
        <p:spPr>
          <a:xfrm>
            <a:off x="5712181" y="2473655"/>
            <a:ext cx="962939" cy="154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892544D4-5547-9857-A291-316E8EEFAB6B}"/>
              </a:ext>
            </a:extLst>
          </p:cNvPr>
          <p:cNvSpPr/>
          <p:nvPr/>
        </p:nvSpPr>
        <p:spPr>
          <a:xfrm>
            <a:off x="5712181" y="3953186"/>
            <a:ext cx="566699" cy="154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4" name="矩形 353">
            <a:extLst>
              <a:ext uri="{FF2B5EF4-FFF2-40B4-BE49-F238E27FC236}">
                <a16:creationId xmlns:a16="http://schemas.microsoft.com/office/drawing/2014/main" id="{35019A53-6AF4-9707-97F0-9AAD6C4FFA57}"/>
              </a:ext>
            </a:extLst>
          </p:cNvPr>
          <p:cNvSpPr/>
          <p:nvPr/>
        </p:nvSpPr>
        <p:spPr>
          <a:xfrm>
            <a:off x="1956679" y="1710715"/>
            <a:ext cx="451241" cy="1736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72714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2" y="531603"/>
            <a:ext cx="845757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pic>
        <p:nvPicPr>
          <p:cNvPr id="4" name="圖片 3">
            <a:extLst>
              <a:ext uri="{FF2B5EF4-FFF2-40B4-BE49-F238E27FC236}">
                <a16:creationId xmlns:a16="http://schemas.microsoft.com/office/drawing/2014/main" id="{6387FA57-9FDA-E048-7E36-23384347D1ED}"/>
              </a:ext>
            </a:extLst>
          </p:cNvPr>
          <p:cNvPicPr>
            <a:picLocks noChangeAspect="1"/>
          </p:cNvPicPr>
          <p:nvPr/>
        </p:nvPicPr>
        <p:blipFill>
          <a:blip r:embed="rId3"/>
          <a:stretch>
            <a:fillRect/>
          </a:stretch>
        </p:blipFill>
        <p:spPr>
          <a:xfrm>
            <a:off x="3795992" y="647637"/>
            <a:ext cx="4515002" cy="3040483"/>
          </a:xfrm>
          <a:prstGeom prst="rect">
            <a:avLst/>
          </a:prstGeom>
        </p:spPr>
      </p:pic>
      <p:pic>
        <p:nvPicPr>
          <p:cNvPr id="9" name="圖片 8">
            <a:extLst>
              <a:ext uri="{FF2B5EF4-FFF2-40B4-BE49-F238E27FC236}">
                <a16:creationId xmlns:a16="http://schemas.microsoft.com/office/drawing/2014/main" id="{D83DA882-39E0-B8C9-4EDF-2A30A90C5B96}"/>
              </a:ext>
            </a:extLst>
          </p:cNvPr>
          <p:cNvPicPr>
            <a:picLocks noChangeAspect="1"/>
          </p:cNvPicPr>
          <p:nvPr/>
        </p:nvPicPr>
        <p:blipFill>
          <a:blip r:embed="rId4"/>
          <a:stretch>
            <a:fillRect/>
          </a:stretch>
        </p:blipFill>
        <p:spPr>
          <a:xfrm>
            <a:off x="691934" y="3270330"/>
            <a:ext cx="2906761" cy="365998"/>
          </a:xfrm>
          <a:prstGeom prst="rect">
            <a:avLst/>
          </a:prstGeom>
        </p:spPr>
      </p:pic>
      <p:pic>
        <p:nvPicPr>
          <p:cNvPr id="11" name="圖片 10" descr="一張含有 文字 的圖片&#10;&#10;自動產生的描述">
            <a:extLst>
              <a:ext uri="{FF2B5EF4-FFF2-40B4-BE49-F238E27FC236}">
                <a16:creationId xmlns:a16="http://schemas.microsoft.com/office/drawing/2014/main" id="{D94AB9BD-29FE-2D23-9CF4-1C77C0B5630B}"/>
              </a:ext>
            </a:extLst>
          </p:cNvPr>
          <p:cNvPicPr>
            <a:picLocks noChangeAspect="1"/>
          </p:cNvPicPr>
          <p:nvPr/>
        </p:nvPicPr>
        <p:blipFill>
          <a:blip r:embed="rId5"/>
          <a:stretch>
            <a:fillRect/>
          </a:stretch>
        </p:blipFill>
        <p:spPr>
          <a:xfrm>
            <a:off x="719650" y="3776564"/>
            <a:ext cx="7455192" cy="1267052"/>
          </a:xfrm>
          <a:prstGeom prst="rect">
            <a:avLst/>
          </a:prstGeom>
        </p:spPr>
      </p:pic>
      <p:sp>
        <p:nvSpPr>
          <p:cNvPr id="13" name="文字方塊 12">
            <a:extLst>
              <a:ext uri="{FF2B5EF4-FFF2-40B4-BE49-F238E27FC236}">
                <a16:creationId xmlns:a16="http://schemas.microsoft.com/office/drawing/2014/main" id="{9CFAB0CD-D72D-2F4D-D841-3288BD44D1F7}"/>
              </a:ext>
            </a:extLst>
          </p:cNvPr>
          <p:cNvSpPr txBox="1"/>
          <p:nvPr/>
        </p:nvSpPr>
        <p:spPr>
          <a:xfrm>
            <a:off x="691935" y="1567715"/>
            <a:ext cx="2708726" cy="1200329"/>
          </a:xfrm>
          <a:prstGeom prst="rect">
            <a:avLst/>
          </a:prstGeom>
          <a:noFill/>
        </p:spPr>
        <p:txBody>
          <a:bodyPr wrap="square">
            <a:spAutoFit/>
          </a:bodyPr>
          <a:lstStyle/>
          <a:p>
            <a:pPr algn="just"/>
            <a:r>
              <a:rPr lang="en-US" altLang="zh-TW" sz="1800" b="1" dirty="0">
                <a:solidFill>
                  <a:schemeClr val="accent2"/>
                </a:solidFill>
                <a:latin typeface="微軟正黑體" panose="020B0604030504040204" pitchFamily="34" charset="-120"/>
                <a:ea typeface="微軟正黑體" panose="020B0604030504040204" pitchFamily="34" charset="-120"/>
                <a:sym typeface="Alata"/>
              </a:rPr>
              <a:t>VI.</a:t>
            </a:r>
            <a:r>
              <a:rPr lang="zh-TW" altLang="en-US" sz="1800" b="1" dirty="0">
                <a:solidFill>
                  <a:schemeClr val="accent2"/>
                </a:solidFill>
                <a:latin typeface="微軟正黑體" panose="020B0604030504040204" pitchFamily="34" charset="-120"/>
                <a:ea typeface="微軟正黑體" panose="020B0604030504040204" pitchFamily="34" charset="-120"/>
                <a:sym typeface="Alata"/>
              </a:rPr>
              <a:t> 身分證字號為</a:t>
            </a:r>
            <a:r>
              <a:rPr lang="en-US" altLang="zh-TW" sz="18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800" b="1" dirty="0">
                <a:solidFill>
                  <a:schemeClr val="accent2"/>
                </a:solidFill>
                <a:latin typeface="微軟正黑體" panose="020B0604030504040204" pitchFamily="34" charset="-120"/>
                <a:ea typeface="微軟正黑體" panose="020B0604030504040204" pitchFamily="34" charset="-120"/>
                <a:sym typeface="Alata"/>
              </a:rPr>
              <a:t>的姓名、優待身分類別、支付掛號費用、支付部分負擔費用</a:t>
            </a:r>
            <a:endParaRPr lang="zh-TW" altLang="en-US" sz="1800" dirty="0"/>
          </a:p>
        </p:txBody>
      </p:sp>
    </p:spTree>
    <p:extLst>
      <p:ext uri="{BB962C8B-B14F-4D97-AF65-F5344CB8AC3E}">
        <p14:creationId xmlns:p14="http://schemas.microsoft.com/office/powerpoint/2010/main" val="928542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782539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r>
              <a:rPr lang="en-US" altLang="zh-TW" sz="3000" b="1" dirty="0">
                <a:solidFill>
                  <a:schemeClr val="accent2"/>
                </a:solidFill>
                <a:latin typeface="微軟正黑體" panose="020B0604030504040204" pitchFamily="34" charset="-120"/>
                <a:ea typeface="微軟正黑體" panose="020B0604030504040204" pitchFamily="34" charset="-120"/>
                <a:sym typeface="Alata"/>
              </a:rPr>
              <a:t>VII.	</a:t>
            </a:r>
            <a:r>
              <a:rPr lang="zh-TW" altLang="en-US" sz="3000" b="1" dirty="0">
                <a:solidFill>
                  <a:schemeClr val="accent2"/>
                </a:solidFill>
                <a:latin typeface="微軟正黑體" panose="020B0604030504040204" pitchFamily="34" charset="-120"/>
                <a:ea typeface="微軟正黑體" panose="020B0604030504040204" pitchFamily="34" charset="-120"/>
                <a:sym typeface="Alata"/>
              </a:rPr>
              <a:t>目前門診預約人數</a:t>
            </a:r>
          </a:p>
        </p:txBody>
      </p:sp>
      <p:pic>
        <p:nvPicPr>
          <p:cNvPr id="4" name="圖片 3">
            <a:extLst>
              <a:ext uri="{FF2B5EF4-FFF2-40B4-BE49-F238E27FC236}">
                <a16:creationId xmlns:a16="http://schemas.microsoft.com/office/drawing/2014/main" id="{B084C977-CABD-1863-0DC1-5F5FBCBBA533}"/>
              </a:ext>
            </a:extLst>
          </p:cNvPr>
          <p:cNvPicPr>
            <a:picLocks noChangeAspect="1"/>
          </p:cNvPicPr>
          <p:nvPr/>
        </p:nvPicPr>
        <p:blipFill rotWithShape="1">
          <a:blip r:embed="rId3"/>
          <a:srcRect l="9877" t="8948" r="11047" b="5030"/>
          <a:stretch/>
        </p:blipFill>
        <p:spPr>
          <a:xfrm>
            <a:off x="938612" y="1490077"/>
            <a:ext cx="1774923" cy="1979633"/>
          </a:xfrm>
          <a:prstGeom prst="rect">
            <a:avLst/>
          </a:prstGeom>
        </p:spPr>
      </p:pic>
      <p:pic>
        <p:nvPicPr>
          <p:cNvPr id="9" name="圖片 8">
            <a:extLst>
              <a:ext uri="{FF2B5EF4-FFF2-40B4-BE49-F238E27FC236}">
                <a16:creationId xmlns:a16="http://schemas.microsoft.com/office/drawing/2014/main" id="{2CCBE4EF-7556-2D9B-80F8-DB27F220B219}"/>
              </a:ext>
            </a:extLst>
          </p:cNvPr>
          <p:cNvPicPr>
            <a:picLocks noChangeAspect="1"/>
          </p:cNvPicPr>
          <p:nvPr/>
        </p:nvPicPr>
        <p:blipFill>
          <a:blip r:embed="rId4"/>
          <a:stretch>
            <a:fillRect/>
          </a:stretch>
        </p:blipFill>
        <p:spPr>
          <a:xfrm>
            <a:off x="5515226" y="1490077"/>
            <a:ext cx="1996613" cy="3269263"/>
          </a:xfrm>
          <a:prstGeom prst="rect">
            <a:avLst/>
          </a:prstGeom>
        </p:spPr>
      </p:pic>
      <p:pic>
        <p:nvPicPr>
          <p:cNvPr id="11" name="圖片 10">
            <a:extLst>
              <a:ext uri="{FF2B5EF4-FFF2-40B4-BE49-F238E27FC236}">
                <a16:creationId xmlns:a16="http://schemas.microsoft.com/office/drawing/2014/main" id="{46FFD723-E544-14B9-1E2B-493BE9F643E9}"/>
              </a:ext>
            </a:extLst>
          </p:cNvPr>
          <p:cNvPicPr>
            <a:picLocks noChangeAspect="1"/>
          </p:cNvPicPr>
          <p:nvPr/>
        </p:nvPicPr>
        <p:blipFill>
          <a:blip r:embed="rId5"/>
          <a:stretch>
            <a:fillRect/>
          </a:stretch>
        </p:blipFill>
        <p:spPr>
          <a:xfrm>
            <a:off x="1004589" y="3600028"/>
            <a:ext cx="4353953" cy="1159312"/>
          </a:xfrm>
          <a:prstGeom prst="rect">
            <a:avLst/>
          </a:prstGeom>
        </p:spPr>
      </p:pic>
    </p:spTree>
    <p:extLst>
      <p:ext uri="{BB962C8B-B14F-4D97-AF65-F5344CB8AC3E}">
        <p14:creationId xmlns:p14="http://schemas.microsoft.com/office/powerpoint/2010/main" val="149967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836749" y="298673"/>
            <a:ext cx="2507715"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過程中的困難</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18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13" name="Rectangle 12">
            <a:extLst>
              <a:ext uri="{FF2B5EF4-FFF2-40B4-BE49-F238E27FC236}">
                <a16:creationId xmlns:a16="http://schemas.microsoft.com/office/drawing/2014/main" id="{46F236EA-789E-742F-55C0-E161FB1EC0FA}"/>
              </a:ext>
            </a:extLst>
          </p:cNvPr>
          <p:cNvSpPr>
            <a:spLocks noChangeArrowheads="1"/>
          </p:cNvSpPr>
          <p:nvPr/>
        </p:nvSpPr>
        <p:spPr bwMode="auto">
          <a:xfrm>
            <a:off x="-36512" y="2571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100" b="0" i="0" u="none" strike="noStrike" cap="none" normalizeH="0" baseline="0">
              <a:ln>
                <a:noFill/>
              </a:ln>
              <a:solidFill>
                <a:srgbClr val="000000"/>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zh-TW" sz="1800" b="0" i="0" u="none" strike="noStrike" cap="none" normalizeH="0" baseline="0">
              <a:ln>
                <a:noFill/>
              </a:ln>
              <a:solidFill>
                <a:schemeClr val="tx1"/>
              </a:solidFill>
              <a:effectLst/>
              <a:latin typeface="Arial" panose="020B0604020202020204" pitchFamily="34" charset="0"/>
            </a:endParaRPr>
          </a:p>
        </p:txBody>
      </p:sp>
      <p:sp>
        <p:nvSpPr>
          <p:cNvPr id="5" name="文字方塊 4">
            <a:extLst>
              <a:ext uri="{FF2B5EF4-FFF2-40B4-BE49-F238E27FC236}">
                <a16:creationId xmlns:a16="http://schemas.microsoft.com/office/drawing/2014/main" id="{CDA0903C-8F15-9597-3041-4174B50ADF6D}"/>
              </a:ext>
            </a:extLst>
          </p:cNvPr>
          <p:cNvSpPr txBox="1"/>
          <p:nvPr/>
        </p:nvSpPr>
        <p:spPr>
          <a:xfrm>
            <a:off x="836749" y="1026188"/>
            <a:ext cx="7993017" cy="1622880"/>
          </a:xfrm>
          <a:prstGeom prst="rect">
            <a:avLst/>
          </a:prstGeom>
          <a:noFill/>
        </p:spPr>
        <p:txBody>
          <a:bodyPr wrap="square" rtlCol="0">
            <a:spAutoFit/>
          </a:bodyPr>
          <a:lstStyle/>
          <a:p>
            <a:pPr lvl="0">
              <a:lnSpc>
                <a:spcPct val="104000"/>
              </a:lnSpc>
              <a:spcAft>
                <a:spcPts val="800"/>
              </a:spcAft>
            </a:pPr>
            <a:r>
              <a:rPr lang="en-US" altLang="zh-TW" sz="1800" b="1" dirty="0">
                <a:solidFill>
                  <a:schemeClr val="accent2"/>
                </a:solidFill>
                <a:latin typeface="微軟正黑體" panose="020B0604030504040204" pitchFamily="34" charset="-120"/>
                <a:ea typeface="微軟正黑體" panose="020B0604030504040204" pitchFamily="34" charset="-120"/>
                <a:sym typeface="Alata"/>
              </a:rPr>
              <a:t>II. </a:t>
            </a:r>
            <a:r>
              <a:rPr lang="en-US" altLang="zh-TW" sz="1800" b="1" dirty="0">
                <a:solidFill>
                  <a:schemeClr val="accent2"/>
                </a:solidFill>
                <a:latin typeface="微軟正黑體" panose="020B0604030504040204" pitchFamily="34" charset="-120"/>
                <a:ea typeface="微軟正黑體" panose="020B0604030504040204" pitchFamily="34" charset="-120"/>
              </a:rPr>
              <a:t>Error Code: 1418.</a:t>
            </a:r>
          </a:p>
          <a:p>
            <a:pPr lvl="0">
              <a:lnSpc>
                <a:spcPct val="104000"/>
              </a:lnSpc>
              <a:spcAft>
                <a:spcPts val="800"/>
              </a:spcAft>
            </a:pPr>
            <a:r>
              <a:rPr lang="en-US" altLang="zh-TW" sz="1600" b="1" dirty="0">
                <a:solidFill>
                  <a:schemeClr val="tx1"/>
                </a:solidFill>
                <a:latin typeface="微軟正黑體" panose="020B0604030504040204" pitchFamily="34" charset="-120"/>
                <a:ea typeface="微軟正黑體" panose="020B0604030504040204" pitchFamily="34" charset="-120"/>
              </a:rPr>
              <a:t>This function has none of DETERMINISTIC, NO SQL, or READS SQL DATA in its declaration and binary logging is enabled you *might* want to use the less safe </a:t>
            </a:r>
            <a:r>
              <a:rPr lang="en-US" altLang="zh-TW" sz="1600" b="1" dirty="0" err="1">
                <a:solidFill>
                  <a:schemeClr val="tx1"/>
                </a:solidFill>
                <a:latin typeface="微軟正黑體" panose="020B0604030504040204" pitchFamily="34" charset="-120"/>
                <a:ea typeface="微軟正黑體" panose="020B0604030504040204" pitchFamily="34" charset="-120"/>
              </a:rPr>
              <a:t>log_bin_trust_function_creators</a:t>
            </a:r>
            <a:r>
              <a:rPr lang="en-US" altLang="zh-TW" sz="1600" b="1" dirty="0">
                <a:solidFill>
                  <a:schemeClr val="tx1"/>
                </a:solidFill>
                <a:latin typeface="微軟正黑體" panose="020B0604030504040204" pitchFamily="34" charset="-120"/>
                <a:ea typeface="微軟正黑體" panose="020B0604030504040204" pitchFamily="34" charset="-120"/>
              </a:rPr>
              <a:t> variable</a:t>
            </a:r>
          </a:p>
          <a:p>
            <a:pPr lvl="0">
              <a:lnSpc>
                <a:spcPct val="104000"/>
              </a:lnSpc>
              <a:spcAft>
                <a:spcPts val="800"/>
              </a:spcAft>
            </a:pPr>
            <a:r>
              <a:rPr lang="en-US" altLang="zh-TW" sz="1600" b="1"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zh-TW" sz="1600" b="1" dirty="0">
                <a:solidFill>
                  <a:schemeClr val="tx1"/>
                </a:solidFill>
                <a:latin typeface="微軟正黑體" panose="020B0604030504040204" pitchFamily="34" charset="-120"/>
                <a:ea typeface="微軟正黑體" panose="020B0604030504040204" pitchFamily="34" charset="-120"/>
              </a:rPr>
              <a:t>報錯原因：由於建立自定義</a:t>
            </a:r>
            <a:r>
              <a:rPr lang="en-US" altLang="zh-TW" sz="1600" b="1" dirty="0">
                <a:solidFill>
                  <a:schemeClr val="tx1"/>
                </a:solidFill>
                <a:latin typeface="微軟正黑體" panose="020B0604030504040204" pitchFamily="34" charset="-120"/>
                <a:ea typeface="微軟正黑體" panose="020B0604030504040204" pitchFamily="34" charset="-120"/>
              </a:rPr>
              <a:t>function</a:t>
            </a:r>
            <a:r>
              <a:rPr lang="zh-TW" altLang="zh-TW" sz="1600" b="1" dirty="0">
                <a:solidFill>
                  <a:schemeClr val="tx1"/>
                </a:solidFill>
                <a:latin typeface="微軟正黑體" panose="020B0604030504040204" pitchFamily="34" charset="-120"/>
                <a:ea typeface="微軟正黑體" panose="020B0604030504040204" pitchFamily="34" charset="-120"/>
              </a:rPr>
              <a:t>時會開啟到</a:t>
            </a:r>
          </a:p>
        </p:txBody>
      </p:sp>
      <p:graphicFrame>
        <p:nvGraphicFramePr>
          <p:cNvPr id="9" name="表格 8">
            <a:extLst>
              <a:ext uri="{FF2B5EF4-FFF2-40B4-BE49-F238E27FC236}">
                <a16:creationId xmlns:a16="http://schemas.microsoft.com/office/drawing/2014/main" id="{3151F957-8461-040B-AC2B-AF47D78DFEC6}"/>
              </a:ext>
            </a:extLst>
          </p:cNvPr>
          <p:cNvGraphicFramePr>
            <a:graphicFrameLocks noGrp="1"/>
          </p:cNvGraphicFramePr>
          <p:nvPr>
            <p:extLst>
              <p:ext uri="{D42A27DB-BD31-4B8C-83A1-F6EECF244321}">
                <p14:modId xmlns:p14="http://schemas.microsoft.com/office/powerpoint/2010/main" val="2141249655"/>
              </p:ext>
            </p:extLst>
          </p:nvPr>
        </p:nvGraphicFramePr>
        <p:xfrm>
          <a:off x="2016125" y="2861127"/>
          <a:ext cx="5111750" cy="1887814"/>
        </p:xfrm>
        <a:graphic>
          <a:graphicData uri="http://schemas.openxmlformats.org/drawingml/2006/table">
            <a:tbl>
              <a:tblPr firstRow="1" firstCol="1" bandRow="1">
                <a:tableStyleId>{9CF9A00A-0A57-4D0D-8C4F-602D8F7E1F53}</a:tableStyleId>
              </a:tblPr>
              <a:tblGrid>
                <a:gridCol w="1907540">
                  <a:extLst>
                    <a:ext uri="{9D8B030D-6E8A-4147-A177-3AD203B41FA5}">
                      <a16:colId xmlns:a16="http://schemas.microsoft.com/office/drawing/2014/main" val="128288030"/>
                    </a:ext>
                  </a:extLst>
                </a:gridCol>
                <a:gridCol w="3204210">
                  <a:extLst>
                    <a:ext uri="{9D8B030D-6E8A-4147-A177-3AD203B41FA5}">
                      <a16:colId xmlns:a16="http://schemas.microsoft.com/office/drawing/2014/main" val="2865331295"/>
                    </a:ext>
                  </a:extLst>
                </a:gridCol>
              </a:tblGrid>
              <a:tr h="823170">
                <a:tc>
                  <a:txBody>
                    <a:bodyPr/>
                    <a:lstStyle/>
                    <a:p>
                      <a:pPr marL="0" algn="ctr">
                        <a:lnSpc>
                          <a:spcPct val="104000"/>
                        </a:lnSpc>
                        <a:spcAft>
                          <a:spcPts val="800"/>
                        </a:spcAft>
                      </a:pPr>
                      <a:r>
                        <a:rPr lang="en-US" sz="1200" kern="100" dirty="0">
                          <a:effectLst/>
                        </a:rPr>
                        <a:t>DETERMISTIC</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60000"/>
                        <a:lumOff val="40000"/>
                      </a:schemeClr>
                    </a:solidFill>
                  </a:tcPr>
                </a:tc>
                <a:tc>
                  <a:txBody>
                    <a:bodyPr/>
                    <a:lstStyle/>
                    <a:p>
                      <a:pPr marL="0" algn="just">
                        <a:lnSpc>
                          <a:spcPct val="104000"/>
                        </a:lnSpc>
                        <a:spcAft>
                          <a:spcPts val="800"/>
                        </a:spcAft>
                      </a:pPr>
                      <a:r>
                        <a:rPr lang="zh-TW" sz="1200" kern="100" dirty="0">
                          <a:effectLst/>
                        </a:rPr>
                        <a:t>確定的，表示在相同的輸入條件下會返回相同的結果，不會隨著時間、隨機性或其他外部因素而變化，進行緩存，提高效率</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95000"/>
                      </a:schemeClr>
                    </a:solidFill>
                  </a:tcPr>
                </a:tc>
                <a:extLst>
                  <a:ext uri="{0D108BD9-81ED-4DB2-BD59-A6C34878D82A}">
                    <a16:rowId xmlns:a16="http://schemas.microsoft.com/office/drawing/2014/main" val="233262778"/>
                  </a:ext>
                </a:extLst>
              </a:tr>
              <a:tr h="266114">
                <a:tc>
                  <a:txBody>
                    <a:bodyPr/>
                    <a:lstStyle/>
                    <a:p>
                      <a:pPr marL="0" algn="ctr">
                        <a:lnSpc>
                          <a:spcPct val="104000"/>
                        </a:lnSpc>
                        <a:spcAft>
                          <a:spcPts val="800"/>
                        </a:spcAft>
                      </a:pPr>
                      <a:r>
                        <a:rPr lang="en-US" sz="1200" kern="100" dirty="0">
                          <a:effectLst/>
                        </a:rPr>
                        <a:t>NO  SQL</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60000"/>
                        <a:lumOff val="40000"/>
                      </a:schemeClr>
                    </a:solidFill>
                  </a:tcPr>
                </a:tc>
                <a:tc>
                  <a:txBody>
                    <a:bodyPr/>
                    <a:lstStyle/>
                    <a:p>
                      <a:pPr marL="0" algn="just">
                        <a:lnSpc>
                          <a:spcPct val="104000"/>
                        </a:lnSpc>
                        <a:spcAft>
                          <a:spcPts val="800"/>
                        </a:spcAft>
                      </a:pPr>
                      <a:r>
                        <a:rPr lang="zh-TW" sz="1200" kern="100" dirty="0">
                          <a:effectLst/>
                        </a:rPr>
                        <a:t>沒有</a:t>
                      </a:r>
                      <a:r>
                        <a:rPr lang="en-US" sz="1200" kern="100" dirty="0" err="1">
                          <a:effectLst/>
                        </a:rPr>
                        <a:t>SQl</a:t>
                      </a:r>
                      <a:r>
                        <a:rPr lang="zh-TW" sz="1200" kern="100" dirty="0">
                          <a:effectLst/>
                        </a:rPr>
                        <a:t>語法（不會修改數據）</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95000"/>
                      </a:schemeClr>
                    </a:solidFill>
                  </a:tcPr>
                </a:tc>
                <a:extLst>
                  <a:ext uri="{0D108BD9-81ED-4DB2-BD59-A6C34878D82A}">
                    <a16:rowId xmlns:a16="http://schemas.microsoft.com/office/drawing/2014/main" val="553462452"/>
                  </a:ext>
                </a:extLst>
              </a:tr>
              <a:tr h="266208">
                <a:tc>
                  <a:txBody>
                    <a:bodyPr/>
                    <a:lstStyle/>
                    <a:p>
                      <a:pPr marL="0" algn="ctr">
                        <a:lnSpc>
                          <a:spcPct val="104000"/>
                        </a:lnSpc>
                        <a:spcAft>
                          <a:spcPts val="800"/>
                        </a:spcAft>
                      </a:pPr>
                      <a:r>
                        <a:rPr lang="en-US" sz="1200" kern="100" dirty="0">
                          <a:effectLst/>
                        </a:rPr>
                        <a:t>READS  SQL  DATA</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60000"/>
                        <a:lumOff val="40000"/>
                      </a:schemeClr>
                    </a:solidFill>
                  </a:tcPr>
                </a:tc>
                <a:tc>
                  <a:txBody>
                    <a:bodyPr/>
                    <a:lstStyle/>
                    <a:p>
                      <a:pPr marL="0" algn="just">
                        <a:lnSpc>
                          <a:spcPct val="104000"/>
                        </a:lnSpc>
                        <a:spcAft>
                          <a:spcPts val="800"/>
                        </a:spcAft>
                      </a:pPr>
                      <a:r>
                        <a:rPr lang="zh-TW" sz="1200" kern="100" dirty="0">
                          <a:effectLst/>
                        </a:rPr>
                        <a:t>只讀取數據（不會修改數據）</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95000"/>
                      </a:schemeClr>
                    </a:solidFill>
                  </a:tcPr>
                </a:tc>
                <a:extLst>
                  <a:ext uri="{0D108BD9-81ED-4DB2-BD59-A6C34878D82A}">
                    <a16:rowId xmlns:a16="http://schemas.microsoft.com/office/drawing/2014/main" val="2067228906"/>
                  </a:ext>
                </a:extLst>
              </a:tr>
              <a:tr h="266208">
                <a:tc>
                  <a:txBody>
                    <a:bodyPr/>
                    <a:lstStyle/>
                    <a:p>
                      <a:pPr marL="0" algn="ctr">
                        <a:lnSpc>
                          <a:spcPct val="104000"/>
                        </a:lnSpc>
                        <a:spcAft>
                          <a:spcPts val="800"/>
                        </a:spcAft>
                      </a:pPr>
                      <a:r>
                        <a:rPr lang="en-US" sz="1200" kern="100" dirty="0">
                          <a:effectLst/>
                        </a:rPr>
                        <a:t>MODIFIES SQL DATA</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60000"/>
                        <a:lumOff val="40000"/>
                      </a:schemeClr>
                    </a:solidFill>
                  </a:tcPr>
                </a:tc>
                <a:tc>
                  <a:txBody>
                    <a:bodyPr/>
                    <a:lstStyle/>
                    <a:p>
                      <a:pPr marL="0" algn="just">
                        <a:lnSpc>
                          <a:spcPct val="104000"/>
                        </a:lnSpc>
                        <a:spcAft>
                          <a:spcPts val="800"/>
                        </a:spcAft>
                      </a:pPr>
                      <a:r>
                        <a:rPr lang="zh-TW" sz="1200" kern="100" dirty="0">
                          <a:effectLst/>
                        </a:rPr>
                        <a:t>會修改數據</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95000"/>
                      </a:schemeClr>
                    </a:solidFill>
                  </a:tcPr>
                </a:tc>
                <a:extLst>
                  <a:ext uri="{0D108BD9-81ED-4DB2-BD59-A6C34878D82A}">
                    <a16:rowId xmlns:a16="http://schemas.microsoft.com/office/drawing/2014/main" val="4116663093"/>
                  </a:ext>
                </a:extLst>
              </a:tr>
              <a:tr h="266114">
                <a:tc>
                  <a:txBody>
                    <a:bodyPr/>
                    <a:lstStyle/>
                    <a:p>
                      <a:pPr marL="0" algn="ctr">
                        <a:lnSpc>
                          <a:spcPct val="104000"/>
                        </a:lnSpc>
                        <a:spcAft>
                          <a:spcPts val="800"/>
                        </a:spcAft>
                      </a:pPr>
                      <a:r>
                        <a:rPr lang="en-US" sz="1200" kern="100" dirty="0">
                          <a:effectLst/>
                        </a:rPr>
                        <a:t>CONTAINS SQL</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60000"/>
                        <a:lumOff val="40000"/>
                      </a:schemeClr>
                    </a:solidFill>
                  </a:tcPr>
                </a:tc>
                <a:tc>
                  <a:txBody>
                    <a:bodyPr/>
                    <a:lstStyle/>
                    <a:p>
                      <a:pPr marL="0" algn="just">
                        <a:lnSpc>
                          <a:spcPct val="104000"/>
                        </a:lnSpc>
                        <a:spcAft>
                          <a:spcPts val="800"/>
                        </a:spcAft>
                      </a:pPr>
                      <a:r>
                        <a:rPr lang="zh-TW" sz="1200" kern="100" dirty="0">
                          <a:effectLst/>
                        </a:rPr>
                        <a:t>包含</a:t>
                      </a:r>
                      <a:r>
                        <a:rPr lang="en-US" sz="1200" kern="100" dirty="0">
                          <a:effectLst/>
                        </a:rPr>
                        <a:t>SQL</a:t>
                      </a:r>
                      <a:r>
                        <a:rPr lang="zh-TW" sz="1200" kern="100" dirty="0">
                          <a:effectLst/>
                        </a:rPr>
                        <a:t>語法</a:t>
                      </a:r>
                      <a:endParaRPr lang="zh-TW"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95000"/>
                      </a:schemeClr>
                    </a:solidFill>
                  </a:tcPr>
                </a:tc>
                <a:extLst>
                  <a:ext uri="{0D108BD9-81ED-4DB2-BD59-A6C34878D82A}">
                    <a16:rowId xmlns:a16="http://schemas.microsoft.com/office/drawing/2014/main" val="1761908266"/>
                  </a:ext>
                </a:extLst>
              </a:tr>
            </a:tbl>
          </a:graphicData>
        </a:graphic>
      </p:graphicFrame>
    </p:spTree>
    <p:extLst>
      <p:ext uri="{BB962C8B-B14F-4D97-AF65-F5344CB8AC3E}">
        <p14:creationId xmlns:p14="http://schemas.microsoft.com/office/powerpoint/2010/main" val="312064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5" name="矩形 4">
            <a:extLst>
              <a:ext uri="{FF2B5EF4-FFF2-40B4-BE49-F238E27FC236}">
                <a16:creationId xmlns:a16="http://schemas.microsoft.com/office/drawing/2014/main" id="{CA1F53B8-EF01-AC66-9DDE-CA6326BD4942}"/>
              </a:ext>
            </a:extLst>
          </p:cNvPr>
          <p:cNvSpPr/>
          <p:nvPr/>
        </p:nvSpPr>
        <p:spPr>
          <a:xfrm>
            <a:off x="1156122" y="1488392"/>
            <a:ext cx="6509218" cy="2853625"/>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2" name="文字方塊 1">
            <a:extLst>
              <a:ext uri="{FF2B5EF4-FFF2-40B4-BE49-F238E27FC236}">
                <a16:creationId xmlns:a16="http://schemas.microsoft.com/office/drawing/2014/main" id="{BFB2405C-4C60-5458-815D-307AE16C7E05}"/>
              </a:ext>
            </a:extLst>
          </p:cNvPr>
          <p:cNvSpPr txBox="1"/>
          <p:nvPr/>
        </p:nvSpPr>
        <p:spPr>
          <a:xfrm>
            <a:off x="3490685" y="765749"/>
            <a:ext cx="3965178"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653266124"/>
              </p:ext>
            </p:extLst>
          </p:nvPr>
        </p:nvGraphicFramePr>
        <p:xfrm>
          <a:off x="1356264" y="1711593"/>
          <a:ext cx="6108934" cy="2407222"/>
        </p:xfrm>
        <a:graphic>
          <a:graphicData uri="http://schemas.openxmlformats.org/drawingml/2006/table">
            <a:tbl>
              <a:tblPr firstRow="1" firstCol="1" bandRow="1">
                <a:tableStyleId>{9CF9A00A-0A57-4D0D-8C4F-602D8F7E1F53}</a:tableStyleId>
              </a:tblPr>
              <a:tblGrid>
                <a:gridCol w="6108934">
                  <a:extLst>
                    <a:ext uri="{9D8B030D-6E8A-4147-A177-3AD203B41FA5}">
                      <a16:colId xmlns:a16="http://schemas.microsoft.com/office/drawing/2014/main" val="1017918754"/>
                    </a:ext>
                  </a:extLst>
                </a:gridCol>
              </a:tblGrid>
              <a:tr h="2386841">
                <a:tc>
                  <a:txBody>
                    <a:bodyPr/>
                    <a:lstStyle/>
                    <a:p>
                      <a:pPr>
                        <a:lnSpc>
                          <a:spcPct val="104000"/>
                        </a:lnSpc>
                        <a:spcAft>
                          <a:spcPts val="800"/>
                        </a:spcAft>
                        <a:tabLst>
                          <a:tab pos="4470400" algn="l"/>
                        </a:tabLst>
                      </a:pPr>
                      <a:r>
                        <a:rPr lang="zh-TW" sz="1400" kern="100" dirty="0">
                          <a:effectLst/>
                          <a:latin typeface="微軟正黑體" panose="020B0604030504040204" pitchFamily="34" charset="-120"/>
                          <a:ea typeface="微軟正黑體" panose="020B0604030504040204" pitchFamily="34" charset="-120"/>
                        </a:rPr>
                        <a:t>有一個人叫林一一</a:t>
                      </a:r>
                      <a:r>
                        <a:rPr lang="en-US" sz="1400" kern="100" dirty="0">
                          <a:effectLst/>
                          <a:latin typeface="微軟正黑體" panose="020B0604030504040204" pitchFamily="34" charset="-120"/>
                          <a:ea typeface="微軟正黑體" panose="020B0604030504040204" pitchFamily="34" charset="-120"/>
                        </a:rPr>
                        <a:t>(N123450011)</a:t>
                      </a:r>
                      <a:r>
                        <a:rPr lang="zh-TW" sz="1400" kern="100" dirty="0">
                          <a:effectLst/>
                          <a:latin typeface="微軟正黑體" panose="020B0604030504040204" pitchFamily="34" charset="-120"/>
                          <a:ea typeface="微軟正黑體" panose="020B0604030504040204" pitchFamily="34" charset="-120"/>
                        </a:rPr>
                        <a:t>，她已經頭痛好幾天了，但死都不篩，因為她覺得光是頭痛這個症狀不代表又二確，因此為了確定還有什麼原因造成頭痛，就運用醫院的查詢功能能看哪一科，最後選擇神經醫學科很有名的方樂昕醫生，也順便預約可以前往的門診與時間。只是到當天她就忘記自己的就診號碼，因此又上網站查詢發現自己是一號，趕忙出門的他心想：「幸好有這個功能，不然就過號了」。看完診後，醫生說可能只是上次確診留下的後遺症，叫她回去少打一點</a:t>
                      </a:r>
                      <a:r>
                        <a:rPr lang="en-US" sz="1400" kern="100" dirty="0">
                          <a:effectLst/>
                          <a:latin typeface="微軟正黑體" panose="020B0604030504040204" pitchFamily="34" charset="-120"/>
                          <a:ea typeface="微軟正黑體" panose="020B0604030504040204" pitchFamily="34" charset="-120"/>
                        </a:rPr>
                        <a:t>code</a:t>
                      </a:r>
                      <a:r>
                        <a:rPr lang="zh-TW" sz="1400" kern="100" dirty="0">
                          <a:effectLst/>
                          <a:latin typeface="微軟正黑體" panose="020B0604030504040204" pitchFamily="34" charset="-120"/>
                          <a:ea typeface="微軟正黑體" panose="020B0604030504040204" pitchFamily="34" charset="-120"/>
                        </a:rPr>
                        <a:t>，多休息就好。最後林一一就拿著藥事單與批價單快樂繳錢領藥回家了。</a:t>
                      </a:r>
                      <a:endParaRPr lang="en-US" altLang="zh-TW" sz="1400" kern="100" dirty="0">
                        <a:effectLst/>
                        <a:latin typeface="微軟正黑體" panose="020B0604030504040204" pitchFamily="34" charset="-120"/>
                        <a:ea typeface="微軟正黑體" panose="020B0604030504040204" pitchFamily="34" charset="-120"/>
                      </a:endParaRPr>
                    </a:p>
                    <a:p>
                      <a:pPr>
                        <a:lnSpc>
                          <a:spcPct val="104000"/>
                        </a:lnSpc>
                        <a:spcAft>
                          <a:spcPts val="800"/>
                        </a:spcAft>
                        <a:tabLst>
                          <a:tab pos="4470400" algn="l"/>
                        </a:tabLst>
                      </a:pPr>
                      <a:endParaRPr lang="zh-TW" sz="1400" kern="100" dirty="0">
                        <a:effectLst/>
                        <a:latin typeface="微軟正黑體" panose="020B0604030504040204" pitchFamily="34" charset="-120"/>
                        <a:ea typeface="微軟正黑體" panose="020B0604030504040204" pitchFamily="34" charset="-120"/>
                      </a:endParaRPr>
                    </a:p>
                    <a:p>
                      <a:pPr>
                        <a:lnSpc>
                          <a:spcPct val="104000"/>
                        </a:lnSpc>
                        <a:spcAft>
                          <a:spcPts val="800"/>
                        </a:spcAft>
                      </a:pPr>
                      <a:r>
                        <a:rPr lang="en-US" sz="1400" kern="100" dirty="0">
                          <a:effectLst/>
                          <a:latin typeface="微軟正黑體" panose="020B0604030504040204" pitchFamily="34" charset="-120"/>
                          <a:ea typeface="微軟正黑體" panose="020B0604030504040204" pitchFamily="34" charset="-120"/>
                        </a:rPr>
                        <a:t>P.S.</a:t>
                      </a:r>
                      <a:r>
                        <a:rPr lang="zh-TW" sz="1400" kern="100" dirty="0">
                          <a:effectLst/>
                          <a:latin typeface="微軟正黑體" panose="020B0604030504040204" pitchFamily="34" charset="-120"/>
                          <a:ea typeface="微軟正黑體" panose="020B0604030504040204" pitchFamily="34" charset="-120"/>
                        </a:rPr>
                        <a:t>大家去醫院記得戴口罩唷！</a:t>
                      </a:r>
                      <a:endParaRPr lang="zh-TW" sz="14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Tree>
    <p:extLst>
      <p:ext uri="{BB962C8B-B14F-4D97-AF65-F5344CB8AC3E}">
        <p14:creationId xmlns:p14="http://schemas.microsoft.com/office/powerpoint/2010/main" val="265919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2" name="圖片 21">
            <a:extLst>
              <a:ext uri="{FF2B5EF4-FFF2-40B4-BE49-F238E27FC236}">
                <a16:creationId xmlns:a16="http://schemas.microsoft.com/office/drawing/2014/main" id="{0C1E804F-D992-B339-2709-4FB75916DD38}"/>
              </a:ext>
            </a:extLst>
          </p:cNvPr>
          <p:cNvPicPr>
            <a:picLocks noChangeAspect="1"/>
          </p:cNvPicPr>
          <p:nvPr/>
        </p:nvPicPr>
        <p:blipFill>
          <a:blip r:embed="rId3"/>
          <a:stretch>
            <a:fillRect/>
          </a:stretch>
        </p:blipFill>
        <p:spPr>
          <a:xfrm>
            <a:off x="311071" y="2245088"/>
            <a:ext cx="4975386" cy="1926072"/>
          </a:xfrm>
          <a:prstGeom prst="rect">
            <a:avLst/>
          </a:prstGeom>
        </p:spPr>
      </p:pic>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2" name="文字方塊 1">
            <a:extLst>
              <a:ext uri="{FF2B5EF4-FFF2-40B4-BE49-F238E27FC236}">
                <a16:creationId xmlns:a16="http://schemas.microsoft.com/office/drawing/2014/main" id="{BFB2405C-4C60-5458-815D-307AE16C7E05}"/>
              </a:ext>
            </a:extLst>
          </p:cNvPr>
          <p:cNvSpPr txBox="1"/>
          <p:nvPr/>
        </p:nvSpPr>
        <p:spPr>
          <a:xfrm>
            <a:off x="3490685" y="765749"/>
            <a:ext cx="3965178"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2618894710"/>
              </p:ext>
            </p:extLst>
          </p:nvPr>
        </p:nvGraphicFramePr>
        <p:xfrm>
          <a:off x="541531" y="1714482"/>
          <a:ext cx="2569029" cy="276864"/>
        </p:xfrm>
        <a:graphic>
          <a:graphicData uri="http://schemas.openxmlformats.org/drawingml/2006/table">
            <a:tbl>
              <a:tblPr firstRow="1" firstCol="1" bandRow="1">
                <a:tableStyleId>{9CF9A00A-0A57-4D0D-8C4F-602D8F7E1F53}</a:tableStyleId>
              </a:tblPr>
              <a:tblGrid>
                <a:gridCol w="2569029">
                  <a:extLst>
                    <a:ext uri="{9D8B030D-6E8A-4147-A177-3AD203B41FA5}">
                      <a16:colId xmlns:a16="http://schemas.microsoft.com/office/drawing/2014/main" val="1017918754"/>
                    </a:ext>
                  </a:extLst>
                </a:gridCol>
              </a:tblGrid>
              <a:tr h="276864">
                <a:tc>
                  <a:txBody>
                    <a:bodyPr/>
                    <a:lstStyle/>
                    <a:p>
                      <a:pPr>
                        <a:lnSpc>
                          <a:spcPct val="104000"/>
                        </a:lnSpc>
                        <a:spcAft>
                          <a:spcPts val="800"/>
                        </a:spcAft>
                        <a:tabLst>
                          <a:tab pos="4470400" algn="l"/>
                        </a:tabLst>
                      </a:pPr>
                      <a:r>
                        <a:rPr lang="en-US" altLang="zh-TW" sz="1400" kern="100" dirty="0">
                          <a:effectLst/>
                          <a:latin typeface="微軟正黑體" panose="020B0604030504040204" pitchFamily="34" charset="-120"/>
                          <a:ea typeface="微軟正黑體" panose="020B0604030504040204" pitchFamily="34" charset="-120"/>
                        </a:rPr>
                        <a:t>A. </a:t>
                      </a:r>
                      <a:r>
                        <a:rPr lang="zh-TW" altLang="en-US" sz="1400" kern="100" dirty="0">
                          <a:effectLst/>
                          <a:latin typeface="微軟正黑體" panose="020B0604030504040204" pitchFamily="34" charset="-120"/>
                          <a:ea typeface="微軟正黑體" panose="020B0604030504040204" pitchFamily="34" charset="-120"/>
                        </a:rPr>
                        <a:t>查詢</a:t>
                      </a:r>
                      <a:r>
                        <a:rPr lang="zh-TW" altLang="en-US" sz="1400" kern="100" dirty="0">
                          <a:solidFill>
                            <a:srgbClr val="FF0000"/>
                          </a:solidFill>
                          <a:effectLst/>
                          <a:latin typeface="微軟正黑體" panose="020B0604030504040204" pitchFamily="34" charset="-120"/>
                          <a:ea typeface="微軟正黑體" panose="020B0604030504040204" pitchFamily="34" charset="-120"/>
                        </a:rPr>
                        <a:t>頭痛症狀</a:t>
                      </a:r>
                      <a:r>
                        <a:rPr lang="zh-TW" altLang="en-US" sz="1400" kern="100" dirty="0">
                          <a:effectLst/>
                          <a:latin typeface="微軟正黑體" panose="020B0604030504040204" pitchFamily="34" charset="-120"/>
                          <a:ea typeface="微軟正黑體" panose="020B0604030504040204" pitchFamily="34" charset="-120"/>
                        </a:rPr>
                        <a:t>屬於哪些科別</a:t>
                      </a:r>
                      <a:endParaRPr lang="zh-TW" sz="14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255566904"/>
              </p:ext>
            </p:extLst>
          </p:nvPr>
        </p:nvGraphicFramePr>
        <p:xfrm>
          <a:off x="5587997" y="1714482"/>
          <a:ext cx="3183408" cy="530606"/>
        </p:xfrm>
        <a:graphic>
          <a:graphicData uri="http://schemas.openxmlformats.org/drawingml/2006/table">
            <a:tbl>
              <a:tblPr firstRow="1" firstCol="1" bandRow="1">
                <a:tableStyleId>{9CF9A00A-0A57-4D0D-8C4F-602D8F7E1F53}</a:tableStyleId>
              </a:tblPr>
              <a:tblGrid>
                <a:gridCol w="3183408">
                  <a:extLst>
                    <a:ext uri="{9D8B030D-6E8A-4147-A177-3AD203B41FA5}">
                      <a16:colId xmlns:a16="http://schemas.microsoft.com/office/drawing/2014/main" val="1017918754"/>
                    </a:ext>
                  </a:extLst>
                </a:gridCol>
              </a:tblGrid>
              <a:tr h="276864">
                <a:tc>
                  <a:txBody>
                    <a:bodyPr/>
                    <a:lstStyle/>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zh-TW" sz="1400" b="0" i="0" u="none" strike="noStrike" cap="none" dirty="0">
                          <a:solidFill>
                            <a:srgbClr val="000000"/>
                          </a:solidFill>
                          <a:effectLst/>
                          <a:latin typeface="Arial"/>
                          <a:ea typeface="Arial"/>
                          <a:cs typeface="Arial"/>
                          <a:sym typeface="Arial"/>
                        </a:rPr>
                        <a:t>運用</a:t>
                      </a:r>
                      <a:r>
                        <a:rPr lang="en-US" altLang="zh-TW" sz="1400" b="0" i="0" u="none" strike="noStrike" cap="none" dirty="0">
                          <a:solidFill>
                            <a:srgbClr val="000000"/>
                          </a:solidFill>
                          <a:effectLst/>
                          <a:latin typeface="Arial"/>
                          <a:ea typeface="Arial"/>
                          <a:cs typeface="Arial"/>
                          <a:sym typeface="Arial"/>
                        </a:rPr>
                        <a:t> stored procedure </a:t>
                      </a:r>
                    </a:p>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zh-TW" sz="1400" b="0" i="0" u="none" strike="noStrike" cap="none" dirty="0">
                          <a:solidFill>
                            <a:srgbClr val="000000"/>
                          </a:solidFill>
                          <a:effectLst/>
                          <a:latin typeface="Arial"/>
                          <a:ea typeface="Arial"/>
                          <a:cs typeface="Arial"/>
                          <a:sym typeface="Arial"/>
                        </a:rPr>
                        <a:t>輸入症狀名稱即可</a:t>
                      </a:r>
                      <a:r>
                        <a:rPr lang="zh-TW" altLang="zh-TW" sz="1400" b="0" i="0" u="none" strike="noStrike" cap="none" dirty="0">
                          <a:solidFill>
                            <a:srgbClr val="FF0000"/>
                          </a:solidFill>
                          <a:effectLst/>
                          <a:latin typeface="Arial"/>
                          <a:ea typeface="Arial"/>
                          <a:cs typeface="Arial"/>
                          <a:sym typeface="Arial"/>
                        </a:rPr>
                        <a:t>查詢有什麼科別</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pic>
        <p:nvPicPr>
          <p:cNvPr id="10" name="圖片 9">
            <a:extLst>
              <a:ext uri="{FF2B5EF4-FFF2-40B4-BE49-F238E27FC236}">
                <a16:creationId xmlns:a16="http://schemas.microsoft.com/office/drawing/2014/main" id="{1BDA5152-2CF2-D87F-180E-31FAEC70A33E}"/>
              </a:ext>
            </a:extLst>
          </p:cNvPr>
          <p:cNvPicPr>
            <a:picLocks noChangeAspect="1"/>
          </p:cNvPicPr>
          <p:nvPr/>
        </p:nvPicPr>
        <p:blipFill>
          <a:blip r:embed="rId4"/>
          <a:stretch>
            <a:fillRect/>
          </a:stretch>
        </p:blipFill>
        <p:spPr>
          <a:xfrm>
            <a:off x="6345237" y="3106424"/>
            <a:ext cx="1668925" cy="1021168"/>
          </a:xfrm>
          <a:prstGeom prst="rect">
            <a:avLst/>
          </a:prstGeom>
        </p:spPr>
      </p:pic>
      <p:sp>
        <p:nvSpPr>
          <p:cNvPr id="11" name="矩形 10">
            <a:extLst>
              <a:ext uri="{FF2B5EF4-FFF2-40B4-BE49-F238E27FC236}">
                <a16:creationId xmlns:a16="http://schemas.microsoft.com/office/drawing/2014/main" id="{9AB2F3DC-5BA0-C379-D41B-CCFE820C12ED}"/>
              </a:ext>
            </a:extLst>
          </p:cNvPr>
          <p:cNvSpPr/>
          <p:nvPr/>
        </p:nvSpPr>
        <p:spPr>
          <a:xfrm>
            <a:off x="361761" y="2298694"/>
            <a:ext cx="1133210" cy="4807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022F882-1F88-E116-443A-37D015C44D98}"/>
              </a:ext>
            </a:extLst>
          </p:cNvPr>
          <p:cNvSpPr/>
          <p:nvPr/>
        </p:nvSpPr>
        <p:spPr>
          <a:xfrm>
            <a:off x="7249770" y="3426941"/>
            <a:ext cx="733086" cy="6923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D6DACE93-C4C4-183C-5A12-037CE4C838F5}"/>
              </a:ext>
            </a:extLst>
          </p:cNvPr>
          <p:cNvPicPr>
            <a:picLocks noChangeAspect="1"/>
          </p:cNvPicPr>
          <p:nvPr/>
        </p:nvPicPr>
        <p:blipFill>
          <a:blip r:embed="rId5"/>
          <a:stretch>
            <a:fillRect/>
          </a:stretch>
        </p:blipFill>
        <p:spPr>
          <a:xfrm>
            <a:off x="5686049" y="2725515"/>
            <a:ext cx="2987299" cy="220999"/>
          </a:xfrm>
          <a:prstGeom prst="rect">
            <a:avLst/>
          </a:prstGeom>
        </p:spPr>
      </p:pic>
      <p:sp>
        <p:nvSpPr>
          <p:cNvPr id="20" name="矩形 19">
            <a:extLst>
              <a:ext uri="{FF2B5EF4-FFF2-40B4-BE49-F238E27FC236}">
                <a16:creationId xmlns:a16="http://schemas.microsoft.com/office/drawing/2014/main" id="{C5B3BF67-59A6-95C5-638D-B91AE1BF710D}"/>
              </a:ext>
            </a:extLst>
          </p:cNvPr>
          <p:cNvSpPr/>
          <p:nvPr/>
        </p:nvSpPr>
        <p:spPr>
          <a:xfrm>
            <a:off x="8059140" y="2728799"/>
            <a:ext cx="460745" cy="191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60255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6" name="圖片 5">
            <a:extLst>
              <a:ext uri="{FF2B5EF4-FFF2-40B4-BE49-F238E27FC236}">
                <a16:creationId xmlns:a16="http://schemas.microsoft.com/office/drawing/2014/main" id="{317F26C9-FFCA-E970-CDAC-4014A6DAE91D}"/>
              </a:ext>
            </a:extLst>
          </p:cNvPr>
          <p:cNvPicPr>
            <a:picLocks noChangeAspect="1"/>
          </p:cNvPicPr>
          <p:nvPr/>
        </p:nvPicPr>
        <p:blipFill>
          <a:blip r:embed="rId3"/>
          <a:stretch>
            <a:fillRect/>
          </a:stretch>
        </p:blipFill>
        <p:spPr>
          <a:xfrm>
            <a:off x="227109" y="2172088"/>
            <a:ext cx="4519062" cy="2233952"/>
          </a:xfrm>
          <a:prstGeom prst="rect">
            <a:avLst/>
          </a:prstGeom>
        </p:spPr>
      </p:pic>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2" name="文字方塊 1">
            <a:extLst>
              <a:ext uri="{FF2B5EF4-FFF2-40B4-BE49-F238E27FC236}">
                <a16:creationId xmlns:a16="http://schemas.microsoft.com/office/drawing/2014/main" id="{BFB2405C-4C60-5458-815D-307AE16C7E05}"/>
              </a:ext>
            </a:extLst>
          </p:cNvPr>
          <p:cNvSpPr txBox="1"/>
          <p:nvPr/>
        </p:nvSpPr>
        <p:spPr>
          <a:xfrm>
            <a:off x="3490685" y="765749"/>
            <a:ext cx="3965178"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1051258796"/>
              </p:ext>
            </p:extLst>
          </p:nvPr>
        </p:nvGraphicFramePr>
        <p:xfrm>
          <a:off x="541531" y="1714482"/>
          <a:ext cx="4132069" cy="276864"/>
        </p:xfrm>
        <a:graphic>
          <a:graphicData uri="http://schemas.openxmlformats.org/drawingml/2006/table">
            <a:tbl>
              <a:tblPr firstRow="1" firstCol="1" bandRow="1">
                <a:tableStyleId>{9CF9A00A-0A57-4D0D-8C4F-602D8F7E1F53}</a:tableStyleId>
              </a:tblPr>
              <a:tblGrid>
                <a:gridCol w="4132069">
                  <a:extLst>
                    <a:ext uri="{9D8B030D-6E8A-4147-A177-3AD203B41FA5}">
                      <a16:colId xmlns:a16="http://schemas.microsoft.com/office/drawing/2014/main" val="1017918754"/>
                    </a:ext>
                  </a:extLst>
                </a:gridCol>
              </a:tblGrid>
              <a:tr h="276864">
                <a:tc>
                  <a:txBody>
                    <a:bodyPr/>
                    <a:lstStyle/>
                    <a:p>
                      <a:pPr>
                        <a:lnSpc>
                          <a:spcPct val="104000"/>
                        </a:lnSpc>
                        <a:spcAft>
                          <a:spcPts val="800"/>
                        </a:spcAft>
                        <a:tabLst>
                          <a:tab pos="4470400" algn="l"/>
                        </a:tabLst>
                      </a:pPr>
                      <a:r>
                        <a:rPr lang="en-US" altLang="zh-TW" sz="1400" kern="100" dirty="0">
                          <a:effectLst/>
                          <a:latin typeface="微軟正黑體" panose="020B0604030504040204" pitchFamily="34" charset="-120"/>
                          <a:ea typeface="微軟正黑體" panose="020B0604030504040204" pitchFamily="34" charset="-120"/>
                        </a:rPr>
                        <a:t>B.</a:t>
                      </a:r>
                      <a:r>
                        <a:rPr lang="zh-TW" altLang="en-US" sz="1400" kern="100" dirty="0">
                          <a:effectLst/>
                          <a:latin typeface="微軟正黑體" panose="020B0604030504040204" pitchFamily="34" charset="-120"/>
                          <a:ea typeface="微軟正黑體" panose="020B0604030504040204" pitchFamily="34" charset="-120"/>
                        </a:rPr>
                        <a:t>選擇</a:t>
                      </a:r>
                      <a:r>
                        <a:rPr lang="zh-TW" altLang="en-US" sz="1400" kern="100" dirty="0">
                          <a:solidFill>
                            <a:srgbClr val="FF0000"/>
                          </a:solidFill>
                          <a:effectLst/>
                          <a:latin typeface="微軟正黑體" panose="020B0604030504040204" pitchFamily="34" charset="-120"/>
                          <a:ea typeface="微軟正黑體" panose="020B0604030504040204" pitchFamily="34" charset="-120"/>
                        </a:rPr>
                        <a:t>神經醫學科</a:t>
                      </a:r>
                      <a:r>
                        <a:rPr lang="zh-TW" altLang="en-US" sz="1400" kern="100" dirty="0">
                          <a:effectLst/>
                          <a:latin typeface="微軟正黑體" panose="020B0604030504040204" pitchFamily="34" charset="-120"/>
                          <a:ea typeface="微軟正黑體" panose="020B0604030504040204" pitchFamily="34" charset="-120"/>
                        </a:rPr>
                        <a:t>，查詢神經醫學科的所有醫生</a:t>
                      </a:r>
                      <a:endParaRPr lang="zh-TW" sz="14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4007151554"/>
              </p:ext>
            </p:extLst>
          </p:nvPr>
        </p:nvGraphicFramePr>
        <p:xfrm>
          <a:off x="5181601" y="1714482"/>
          <a:ext cx="3183408" cy="530606"/>
        </p:xfrm>
        <a:graphic>
          <a:graphicData uri="http://schemas.openxmlformats.org/drawingml/2006/table">
            <a:tbl>
              <a:tblPr firstRow="1" firstCol="1" bandRow="1">
                <a:tableStyleId>{9CF9A00A-0A57-4D0D-8C4F-602D8F7E1F53}</a:tableStyleId>
              </a:tblPr>
              <a:tblGrid>
                <a:gridCol w="3183408">
                  <a:extLst>
                    <a:ext uri="{9D8B030D-6E8A-4147-A177-3AD203B41FA5}">
                      <a16:colId xmlns:a16="http://schemas.microsoft.com/office/drawing/2014/main" val="1017918754"/>
                    </a:ext>
                  </a:extLst>
                </a:gridCol>
              </a:tblGrid>
              <a:tr h="276864">
                <a:tc>
                  <a:txBody>
                    <a:bodyPr/>
                    <a:lstStyle/>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運用</a:t>
                      </a:r>
                      <a:r>
                        <a:rPr lang="en-US" altLang="zh-TW" sz="1400" b="0" i="0" u="none" strike="noStrike" cap="none" dirty="0">
                          <a:solidFill>
                            <a:srgbClr val="000000"/>
                          </a:solidFill>
                          <a:effectLst/>
                          <a:latin typeface="Arial"/>
                          <a:ea typeface="Arial"/>
                          <a:cs typeface="Arial"/>
                          <a:sym typeface="Arial"/>
                        </a:rPr>
                        <a:t>stored procedure</a:t>
                      </a:r>
                    </a:p>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輸入科別名稱即可</a:t>
                      </a:r>
                      <a:r>
                        <a:rPr lang="zh-TW" altLang="en-US" sz="1400" b="0" i="0" u="none" strike="noStrike" cap="none" dirty="0">
                          <a:solidFill>
                            <a:srgbClr val="FF0000"/>
                          </a:solidFill>
                          <a:effectLst/>
                          <a:latin typeface="Arial"/>
                          <a:ea typeface="Arial"/>
                          <a:cs typeface="Arial"/>
                          <a:sym typeface="Arial"/>
                        </a:rPr>
                        <a:t>查詢有什麼醫生</a:t>
                      </a:r>
                      <a:endParaRPr lang="zh-TW" altLang="zh-TW" sz="1400" b="0" i="0" u="none" strike="noStrike" cap="none" dirty="0">
                        <a:solidFill>
                          <a:srgbClr val="FF0000"/>
                        </a:solidFill>
                        <a:effectLst/>
                        <a:latin typeface="Arial"/>
                        <a:ea typeface="Arial"/>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1" name="矩形 10">
            <a:extLst>
              <a:ext uri="{FF2B5EF4-FFF2-40B4-BE49-F238E27FC236}">
                <a16:creationId xmlns:a16="http://schemas.microsoft.com/office/drawing/2014/main" id="{9AB2F3DC-5BA0-C379-D41B-CCFE820C12ED}"/>
              </a:ext>
            </a:extLst>
          </p:cNvPr>
          <p:cNvSpPr/>
          <p:nvPr/>
        </p:nvSpPr>
        <p:spPr>
          <a:xfrm>
            <a:off x="2125067" y="2202578"/>
            <a:ext cx="755208" cy="264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4957EA86-DB76-94F2-E5B1-73E698532851}"/>
              </a:ext>
            </a:extLst>
          </p:cNvPr>
          <p:cNvPicPr>
            <a:picLocks noChangeAspect="1"/>
          </p:cNvPicPr>
          <p:nvPr/>
        </p:nvPicPr>
        <p:blipFill>
          <a:blip r:embed="rId4"/>
          <a:stretch>
            <a:fillRect/>
          </a:stretch>
        </p:blipFill>
        <p:spPr>
          <a:xfrm>
            <a:off x="6010782" y="3162108"/>
            <a:ext cx="1615580" cy="670618"/>
          </a:xfrm>
          <a:prstGeom prst="rect">
            <a:avLst/>
          </a:prstGeom>
        </p:spPr>
      </p:pic>
      <p:pic>
        <p:nvPicPr>
          <p:cNvPr id="17" name="圖片 16">
            <a:extLst>
              <a:ext uri="{FF2B5EF4-FFF2-40B4-BE49-F238E27FC236}">
                <a16:creationId xmlns:a16="http://schemas.microsoft.com/office/drawing/2014/main" id="{7B81ED98-5A8E-F7C1-456E-F32F250D63C0}"/>
              </a:ext>
            </a:extLst>
          </p:cNvPr>
          <p:cNvPicPr>
            <a:picLocks noChangeAspect="1"/>
          </p:cNvPicPr>
          <p:nvPr/>
        </p:nvPicPr>
        <p:blipFill>
          <a:blip r:embed="rId5"/>
          <a:stretch>
            <a:fillRect/>
          </a:stretch>
        </p:blipFill>
        <p:spPr>
          <a:xfrm>
            <a:off x="5181601" y="2508332"/>
            <a:ext cx="3273943" cy="271155"/>
          </a:xfrm>
          <a:prstGeom prst="rect">
            <a:avLst/>
          </a:prstGeom>
        </p:spPr>
      </p:pic>
      <p:sp>
        <p:nvSpPr>
          <p:cNvPr id="18" name="矩形 17">
            <a:extLst>
              <a:ext uri="{FF2B5EF4-FFF2-40B4-BE49-F238E27FC236}">
                <a16:creationId xmlns:a16="http://schemas.microsoft.com/office/drawing/2014/main" id="{9FF43487-BCEF-C068-DFFD-F7D45188E331}"/>
              </a:ext>
            </a:extLst>
          </p:cNvPr>
          <p:cNvSpPr/>
          <p:nvPr/>
        </p:nvSpPr>
        <p:spPr>
          <a:xfrm>
            <a:off x="7205066" y="2515112"/>
            <a:ext cx="1118878" cy="264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6B7F84D5-581D-55DF-224F-CD2E7A9A2E9C}"/>
              </a:ext>
            </a:extLst>
          </p:cNvPr>
          <p:cNvSpPr/>
          <p:nvPr/>
        </p:nvSpPr>
        <p:spPr>
          <a:xfrm>
            <a:off x="7009297" y="3497417"/>
            <a:ext cx="617065" cy="335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0053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6" name="圖片 5">
            <a:extLst>
              <a:ext uri="{FF2B5EF4-FFF2-40B4-BE49-F238E27FC236}">
                <a16:creationId xmlns:a16="http://schemas.microsoft.com/office/drawing/2014/main" id="{CFB0C630-5178-D7E6-7DD0-B4ADF4038790}"/>
              </a:ext>
            </a:extLst>
          </p:cNvPr>
          <p:cNvPicPr>
            <a:picLocks noChangeAspect="1"/>
          </p:cNvPicPr>
          <p:nvPr/>
        </p:nvPicPr>
        <p:blipFill>
          <a:blip r:embed="rId3"/>
          <a:stretch>
            <a:fillRect/>
          </a:stretch>
        </p:blipFill>
        <p:spPr>
          <a:xfrm>
            <a:off x="4585271" y="3298503"/>
            <a:ext cx="3137186" cy="361025"/>
          </a:xfrm>
          <a:prstGeom prst="rect">
            <a:avLst/>
          </a:prstGeom>
        </p:spPr>
      </p:pic>
      <p:pic>
        <p:nvPicPr>
          <p:cNvPr id="8" name="圖片 7">
            <a:extLst>
              <a:ext uri="{FF2B5EF4-FFF2-40B4-BE49-F238E27FC236}">
                <a16:creationId xmlns:a16="http://schemas.microsoft.com/office/drawing/2014/main" id="{9BB1B48E-7C8C-4936-8148-EF957267ED64}"/>
              </a:ext>
            </a:extLst>
          </p:cNvPr>
          <p:cNvPicPr>
            <a:picLocks noChangeAspect="1"/>
          </p:cNvPicPr>
          <p:nvPr/>
        </p:nvPicPr>
        <p:blipFill>
          <a:blip r:embed="rId4"/>
          <a:stretch>
            <a:fillRect/>
          </a:stretch>
        </p:blipFill>
        <p:spPr>
          <a:xfrm>
            <a:off x="712025" y="2053026"/>
            <a:ext cx="3710812" cy="398549"/>
          </a:xfrm>
          <a:prstGeom prst="rect">
            <a:avLst/>
          </a:prstGeom>
        </p:spPr>
      </p:pic>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7" name="Google Shape;3070;p53">
            <a:extLst>
              <a:ext uri="{FF2B5EF4-FFF2-40B4-BE49-F238E27FC236}">
                <a16:creationId xmlns:a16="http://schemas.microsoft.com/office/drawing/2014/main" id="{9CAF70DB-221B-DBDD-29FC-0D48CE565F76}"/>
              </a:ext>
            </a:extLst>
          </p:cNvPr>
          <p:cNvSpPr txBox="1">
            <a:spLocks/>
          </p:cNvSpPr>
          <p:nvPr/>
        </p:nvSpPr>
        <p:spPr>
          <a:xfrm>
            <a:off x="659303" y="531603"/>
            <a:ext cx="30636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000"/>
            </a:pPr>
            <a:r>
              <a:rPr lang="zh-TW" altLang="en-US" sz="3000" b="1" dirty="0">
                <a:solidFill>
                  <a:schemeClr val="dk1"/>
                </a:solidFill>
                <a:latin typeface="微軟正黑體" panose="020B0604030504040204" pitchFamily="34" charset="-120"/>
                <a:ea typeface="微軟正黑體" panose="020B0604030504040204" pitchFamily="34" charset="-120"/>
                <a:sym typeface="Alata"/>
              </a:rPr>
              <a:t>設計過程與展示</a:t>
            </a:r>
            <a:r>
              <a:rPr lang="en-US" altLang="zh-TW" sz="3000" b="1" dirty="0">
                <a:solidFill>
                  <a:schemeClr val="dk1"/>
                </a:solidFill>
                <a:latin typeface="微軟正黑體" panose="020B0604030504040204" pitchFamily="34" charset="-120"/>
                <a:ea typeface="微軟正黑體" panose="020B0604030504040204" pitchFamily="34" charset="-120"/>
                <a:sym typeface="Alata"/>
              </a:rPr>
              <a:t>	</a:t>
            </a:r>
            <a:endParaRPr lang="zh-TW" altLang="en-US" sz="3000" b="1" dirty="0">
              <a:solidFill>
                <a:schemeClr val="accent2"/>
              </a:solidFill>
              <a:latin typeface="微軟正黑體" panose="020B0604030504040204" pitchFamily="34" charset="-120"/>
              <a:ea typeface="微軟正黑體" panose="020B0604030504040204" pitchFamily="34" charset="-120"/>
              <a:sym typeface="Alata"/>
            </a:endParaRPr>
          </a:p>
        </p:txBody>
      </p:sp>
      <p:sp>
        <p:nvSpPr>
          <p:cNvPr id="2" name="文字方塊 1">
            <a:extLst>
              <a:ext uri="{FF2B5EF4-FFF2-40B4-BE49-F238E27FC236}">
                <a16:creationId xmlns:a16="http://schemas.microsoft.com/office/drawing/2014/main" id="{BFB2405C-4C60-5458-815D-307AE16C7E05}"/>
              </a:ext>
            </a:extLst>
          </p:cNvPr>
          <p:cNvSpPr txBox="1"/>
          <p:nvPr/>
        </p:nvSpPr>
        <p:spPr>
          <a:xfrm>
            <a:off x="3490685" y="765749"/>
            <a:ext cx="3965178" cy="338554"/>
          </a:xfrm>
          <a:prstGeom prst="rect">
            <a:avLst/>
          </a:prstGeom>
          <a:noFill/>
        </p:spPr>
        <p:txBody>
          <a:bodyPr wrap="square" rtlCol="0">
            <a:spAutoFit/>
          </a:bodyPr>
          <a:lstStyle/>
          <a:p>
            <a:pPr>
              <a:buClr>
                <a:schemeClr val="dk1"/>
              </a:buClr>
              <a:buSzPts val="3000"/>
            </a:pP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I.  </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病人操作（以病人身份</a:t>
            </a:r>
            <a:r>
              <a:rPr lang="en-US" altLang="zh-TW" sz="1600" b="1" dirty="0">
                <a:solidFill>
                  <a:schemeClr val="accent2"/>
                </a:solidFill>
                <a:latin typeface="微軟正黑體" panose="020B0604030504040204" pitchFamily="34" charset="-120"/>
                <a:ea typeface="微軟正黑體" panose="020B0604030504040204" pitchFamily="34" charset="-120"/>
                <a:sym typeface="Alata"/>
              </a:rPr>
              <a:t>N123450011</a:t>
            </a:r>
            <a:r>
              <a:rPr lang="zh-TW" altLang="en-US" sz="1600" b="1" dirty="0">
                <a:solidFill>
                  <a:schemeClr val="accent2"/>
                </a:solidFill>
                <a:latin typeface="微軟正黑體" panose="020B0604030504040204" pitchFamily="34" charset="-120"/>
                <a:ea typeface="微軟正黑體" panose="020B0604030504040204" pitchFamily="34" charset="-120"/>
                <a:sym typeface="Alata"/>
              </a:rPr>
              <a:t>）</a:t>
            </a:r>
          </a:p>
        </p:txBody>
      </p:sp>
      <p:graphicFrame>
        <p:nvGraphicFramePr>
          <p:cNvPr id="4" name="表格 3">
            <a:extLst>
              <a:ext uri="{FF2B5EF4-FFF2-40B4-BE49-F238E27FC236}">
                <a16:creationId xmlns:a16="http://schemas.microsoft.com/office/drawing/2014/main" id="{E6C6F464-AFB0-2BFB-8348-0FDF193BE115}"/>
              </a:ext>
            </a:extLst>
          </p:cNvPr>
          <p:cNvGraphicFramePr>
            <a:graphicFrameLocks noGrp="1"/>
          </p:cNvGraphicFramePr>
          <p:nvPr>
            <p:extLst>
              <p:ext uri="{D42A27DB-BD31-4B8C-83A1-F6EECF244321}">
                <p14:modId xmlns:p14="http://schemas.microsoft.com/office/powerpoint/2010/main" val="1108314356"/>
              </p:ext>
            </p:extLst>
          </p:nvPr>
        </p:nvGraphicFramePr>
        <p:xfrm>
          <a:off x="527017" y="1728997"/>
          <a:ext cx="4080829" cy="530670"/>
        </p:xfrm>
        <a:graphic>
          <a:graphicData uri="http://schemas.openxmlformats.org/drawingml/2006/table">
            <a:tbl>
              <a:tblPr firstRow="1" firstCol="1" bandRow="1">
                <a:tableStyleId>{9CF9A00A-0A57-4D0D-8C4F-602D8F7E1F53}</a:tableStyleId>
              </a:tblPr>
              <a:tblGrid>
                <a:gridCol w="4080829">
                  <a:extLst>
                    <a:ext uri="{9D8B030D-6E8A-4147-A177-3AD203B41FA5}">
                      <a16:colId xmlns:a16="http://schemas.microsoft.com/office/drawing/2014/main" val="1017918754"/>
                    </a:ext>
                  </a:extLst>
                </a:gridCol>
              </a:tblGrid>
              <a:tr h="333314">
                <a:tc>
                  <a:txBody>
                    <a:bodyPr/>
                    <a:lstStyle/>
                    <a:p>
                      <a:pPr marL="0" indent="0">
                        <a:lnSpc>
                          <a:spcPct val="104000"/>
                        </a:lnSpc>
                        <a:spcAft>
                          <a:spcPts val="800"/>
                        </a:spcAft>
                        <a:buNone/>
                        <a:tabLst>
                          <a:tab pos="4470400" algn="l"/>
                        </a:tabLst>
                      </a:pPr>
                      <a:r>
                        <a:rPr lang="en-US" altLang="zh-TW" sz="1400" kern="100" dirty="0">
                          <a:effectLst/>
                          <a:latin typeface="微軟正黑體" panose="020B0604030504040204" pitchFamily="34" charset="-120"/>
                          <a:ea typeface="微軟正黑體" panose="020B0604030504040204" pitchFamily="34" charset="-120"/>
                        </a:rPr>
                        <a:t>C. </a:t>
                      </a:r>
                      <a:r>
                        <a:rPr lang="zh-TW" altLang="en-US" sz="1400" kern="100" dirty="0">
                          <a:effectLst/>
                          <a:latin typeface="微軟正黑體" panose="020B0604030504040204" pitchFamily="34" charset="-120"/>
                          <a:ea typeface="微軟正黑體" panose="020B0604030504040204" pitchFamily="34" charset="-120"/>
                        </a:rPr>
                        <a:t>選擇方樂昕醫生，查詢</a:t>
                      </a:r>
                      <a:r>
                        <a:rPr lang="zh-TW" altLang="en-US" sz="1400" kern="100" dirty="0">
                          <a:solidFill>
                            <a:srgbClr val="FF0000"/>
                          </a:solidFill>
                          <a:effectLst/>
                          <a:latin typeface="微軟正黑體" panose="020B0604030504040204" pitchFamily="34" charset="-120"/>
                          <a:ea typeface="微軟正黑體" panose="020B0604030504040204" pitchFamily="34" charset="-120"/>
                        </a:rPr>
                        <a:t>方樂昕醫生的門診時間</a:t>
                      </a:r>
                      <a:endParaRPr lang="en-US" altLang="zh-TW" sz="1400" kern="100" dirty="0">
                        <a:solidFill>
                          <a:srgbClr val="FF0000"/>
                        </a:solidFill>
                        <a:effectLst/>
                        <a:latin typeface="微軟正黑體" panose="020B0604030504040204" pitchFamily="34" charset="-120"/>
                        <a:ea typeface="微軟正黑體" panose="020B0604030504040204" pitchFamily="34" charset="-120"/>
                      </a:endParaRPr>
                    </a:p>
                    <a:p>
                      <a:pPr marL="0" indent="0">
                        <a:lnSpc>
                          <a:spcPct val="104000"/>
                        </a:lnSpc>
                        <a:spcAft>
                          <a:spcPts val="800"/>
                        </a:spcAft>
                        <a:buNone/>
                        <a:tabLst>
                          <a:tab pos="4470400" algn="l"/>
                        </a:tabLst>
                      </a:pPr>
                      <a:endParaRPr lang="zh-TW" sz="14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graphicFrame>
        <p:nvGraphicFramePr>
          <p:cNvPr id="3" name="表格 2">
            <a:extLst>
              <a:ext uri="{FF2B5EF4-FFF2-40B4-BE49-F238E27FC236}">
                <a16:creationId xmlns:a16="http://schemas.microsoft.com/office/drawing/2014/main" id="{483FB74B-BF37-335A-B4C9-E359E8D1D62C}"/>
              </a:ext>
            </a:extLst>
          </p:cNvPr>
          <p:cNvGraphicFramePr>
            <a:graphicFrameLocks noGrp="1"/>
          </p:cNvGraphicFramePr>
          <p:nvPr>
            <p:extLst>
              <p:ext uri="{D42A27DB-BD31-4B8C-83A1-F6EECF244321}">
                <p14:modId xmlns:p14="http://schemas.microsoft.com/office/powerpoint/2010/main" val="1770571395"/>
              </p:ext>
            </p:extLst>
          </p:nvPr>
        </p:nvGraphicFramePr>
        <p:xfrm>
          <a:off x="4539049" y="2518743"/>
          <a:ext cx="3183408" cy="530606"/>
        </p:xfrm>
        <a:graphic>
          <a:graphicData uri="http://schemas.openxmlformats.org/drawingml/2006/table">
            <a:tbl>
              <a:tblPr firstRow="1" firstCol="1" bandRow="1">
                <a:tableStyleId>{9CF9A00A-0A57-4D0D-8C4F-602D8F7E1F53}</a:tableStyleId>
              </a:tblPr>
              <a:tblGrid>
                <a:gridCol w="3183408">
                  <a:extLst>
                    <a:ext uri="{9D8B030D-6E8A-4147-A177-3AD203B41FA5}">
                      <a16:colId xmlns:a16="http://schemas.microsoft.com/office/drawing/2014/main" val="1017918754"/>
                    </a:ext>
                  </a:extLst>
                </a:gridCol>
              </a:tblGrid>
              <a:tr h="276864">
                <a:tc>
                  <a:txBody>
                    <a:bodyPr/>
                    <a:lstStyle/>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運用</a:t>
                      </a:r>
                      <a:r>
                        <a:rPr lang="en-US" altLang="zh-TW" sz="1400" b="0" i="0" u="none" strike="noStrike" cap="none" dirty="0">
                          <a:solidFill>
                            <a:srgbClr val="000000"/>
                          </a:solidFill>
                          <a:effectLst/>
                          <a:latin typeface="Arial"/>
                          <a:ea typeface="Arial"/>
                          <a:cs typeface="Arial"/>
                          <a:sym typeface="Arial"/>
                        </a:rPr>
                        <a:t>stored procedure</a:t>
                      </a:r>
                    </a:p>
                    <a:p>
                      <a:pPr marL="285750" marR="0" lvl="0" indent="-285750" algn="l" defTabSz="914400" rtl="0" eaLnBrk="1" fontAlgn="auto" latinLnBrk="0" hangingPunct="1">
                        <a:lnSpc>
                          <a:spcPct val="104000"/>
                        </a:lnSpc>
                        <a:spcBef>
                          <a:spcPts val="0"/>
                        </a:spcBef>
                        <a:spcAft>
                          <a:spcPts val="800"/>
                        </a:spcAft>
                        <a:buClr>
                          <a:srgbClr val="000000"/>
                        </a:buClr>
                        <a:buSzTx/>
                        <a:buFont typeface="Wingdings" panose="05000000000000000000" pitchFamily="2" charset="2"/>
                        <a:buChar char="à"/>
                        <a:tabLst>
                          <a:tab pos="4470400" algn="l"/>
                        </a:tabLst>
                        <a:defRPr/>
                      </a:pPr>
                      <a:r>
                        <a:rPr lang="zh-TW" altLang="en-US" sz="1400" b="0" i="0" u="none" strike="noStrike" cap="none" dirty="0">
                          <a:solidFill>
                            <a:srgbClr val="000000"/>
                          </a:solidFill>
                          <a:effectLst/>
                          <a:latin typeface="Arial"/>
                          <a:ea typeface="Arial"/>
                          <a:cs typeface="Arial"/>
                          <a:sym typeface="Arial"/>
                        </a:rPr>
                        <a:t>輸入醫生名稱即可查詢有什麼門診</a:t>
                      </a:r>
                      <a:endParaRPr lang="zh-TW" altLang="zh-TW" sz="1400" b="0" i="0" u="none" strike="noStrike" cap="none" dirty="0">
                        <a:solidFill>
                          <a:srgbClr val="000000"/>
                        </a:solidFill>
                        <a:effectLst/>
                        <a:latin typeface="Arial"/>
                        <a:ea typeface="Arial"/>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67466043"/>
                  </a:ext>
                </a:extLst>
              </a:tr>
            </a:tbl>
          </a:graphicData>
        </a:graphic>
      </p:graphicFrame>
      <p:sp>
        <p:nvSpPr>
          <p:cNvPr id="12" name="矩形 11">
            <a:extLst>
              <a:ext uri="{FF2B5EF4-FFF2-40B4-BE49-F238E27FC236}">
                <a16:creationId xmlns:a16="http://schemas.microsoft.com/office/drawing/2014/main" id="{B022F882-1F88-E116-443A-37D015C44D98}"/>
              </a:ext>
            </a:extLst>
          </p:cNvPr>
          <p:cNvSpPr/>
          <p:nvPr/>
        </p:nvSpPr>
        <p:spPr>
          <a:xfrm>
            <a:off x="6574102" y="3320274"/>
            <a:ext cx="918604" cy="292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2C3AEB78-F81A-5153-99A7-25FCAE114D0A}"/>
              </a:ext>
            </a:extLst>
          </p:cNvPr>
          <p:cNvPicPr>
            <a:picLocks noChangeAspect="1"/>
          </p:cNvPicPr>
          <p:nvPr/>
        </p:nvPicPr>
        <p:blipFill>
          <a:blip r:embed="rId5"/>
          <a:stretch>
            <a:fillRect/>
          </a:stretch>
        </p:blipFill>
        <p:spPr>
          <a:xfrm>
            <a:off x="4585271" y="3896228"/>
            <a:ext cx="4435224" cy="586791"/>
          </a:xfrm>
          <a:prstGeom prst="rect">
            <a:avLst/>
          </a:prstGeom>
        </p:spPr>
      </p:pic>
    </p:spTree>
    <p:extLst>
      <p:ext uri="{BB962C8B-B14F-4D97-AF65-F5344CB8AC3E}">
        <p14:creationId xmlns:p14="http://schemas.microsoft.com/office/powerpoint/2010/main" val="3849923403"/>
      </p:ext>
    </p:extLst>
  </p:cSld>
  <p:clrMapOvr>
    <a:masterClrMapping/>
  </p:clrMapOvr>
</p:sld>
</file>

<file path=ppt/theme/theme1.xml><?xml version="1.0" encoding="utf-8"?>
<a:theme xmlns:a="http://schemas.openxmlformats.org/drawingml/2006/main" name="Vision Board Inspiration for Social Media by Slidesgo">
  <a:themeElements>
    <a:clrScheme name="Simple Light">
      <a:dk1>
        <a:srgbClr val="403E44"/>
      </a:dk1>
      <a:lt1>
        <a:srgbClr val="FAF9F9"/>
      </a:lt1>
      <a:dk2>
        <a:srgbClr val="F5E6DC"/>
      </a:dk2>
      <a:lt2>
        <a:srgbClr val="EBDCCF"/>
      </a:lt2>
      <a:accent1>
        <a:srgbClr val="D6BBAD"/>
      </a:accent1>
      <a:accent2>
        <a:srgbClr val="6F927E"/>
      </a:accent2>
      <a:accent3>
        <a:srgbClr val="FFFFFF"/>
      </a:accent3>
      <a:accent4>
        <a:srgbClr val="FFFFFF"/>
      </a:accent4>
      <a:accent5>
        <a:srgbClr val="FFFFFF"/>
      </a:accent5>
      <a:accent6>
        <a:srgbClr val="FFFFFF"/>
      </a:accent6>
      <a:hlink>
        <a:srgbClr val="403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1839</TotalTime>
  <Words>2185</Words>
  <Application>Microsoft Office PowerPoint</Application>
  <PresentationFormat>如螢幕大小 (16:9)</PresentationFormat>
  <Paragraphs>307</Paragraphs>
  <Slides>41</Slides>
  <Notes>40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41</vt:i4>
      </vt:variant>
    </vt:vector>
  </HeadingPairs>
  <TitlesOfParts>
    <vt:vector size="49" baseType="lpstr">
      <vt:lpstr>微軟正黑體</vt:lpstr>
      <vt:lpstr>Inter Tight</vt:lpstr>
      <vt:lpstr>Bebas Neue</vt:lpstr>
      <vt:lpstr>Arial</vt:lpstr>
      <vt:lpstr>Wingdings</vt:lpstr>
      <vt:lpstr>Calibri</vt:lpstr>
      <vt:lpstr>Alata</vt:lpstr>
      <vt:lpstr>Vision Board Inspiration for Social Media by Slidesgo</vt:lpstr>
      <vt:lpstr>資料庫期末報告 醫療系統</vt:lpstr>
      <vt:lpstr>目錄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報告結束</vt:lpstr>
      <vt:lpstr>主題發想</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資料庫期中報告 醫療系統</dc:title>
  <dc:creator>user</dc:creator>
  <cp:lastModifiedBy>李欣樺</cp:lastModifiedBy>
  <cp:revision>26</cp:revision>
  <dcterms:modified xsi:type="dcterms:W3CDTF">2023-06-06T05:25:43Z</dcterms:modified>
</cp:coreProperties>
</file>